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7" r:id="rId2"/>
    <p:sldId id="335" r:id="rId3"/>
    <p:sldId id="336" r:id="rId4"/>
    <p:sldId id="338" r:id="rId5"/>
    <p:sldId id="337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64" r:id="rId19"/>
    <p:sldId id="332" r:id="rId20"/>
    <p:sldId id="3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33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018"/>
    <a:srgbClr val="44546A"/>
    <a:srgbClr val="8A0045"/>
    <a:srgbClr val="003466"/>
    <a:srgbClr val="002060"/>
    <a:srgbClr val="6D92A4"/>
    <a:srgbClr val="660033"/>
    <a:srgbClr val="D5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86171" autoAdjust="0"/>
  </p:normalViewPr>
  <p:slideViewPr>
    <p:cSldViewPr>
      <p:cViewPr>
        <p:scale>
          <a:sx n="77" d="100"/>
          <a:sy n="77" d="100"/>
        </p:scale>
        <p:origin x="-102" y="-72"/>
      </p:cViewPr>
      <p:guideLst>
        <p:guide orient="horz" pos="4133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74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VW Head Office" panose="020B0504040200000003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1CB9-2700-42E8-BE75-98E593FEB4BC}" type="datetimeFigureOut">
              <a:rPr lang="cs-CZ" smtClean="0">
                <a:latin typeface="VW Head Office" panose="020B0504040200000003" pitchFamily="34" charset="0"/>
              </a:rPr>
              <a:pPr/>
              <a:t>30.10.2017</a:t>
            </a:fld>
            <a:endParaRPr lang="cs-CZ" dirty="0">
              <a:latin typeface="VW Head Office" panose="020B0504040200000003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VW Head Office" panose="020B0504040200000003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54C1A-8144-4C1C-994C-81565784F3AF}" type="slidenum">
              <a:rPr lang="cs-CZ" smtClean="0">
                <a:latin typeface="VW Head Office" panose="020B0504040200000003" pitchFamily="34" charset="0"/>
              </a:rPr>
              <a:pPr/>
              <a:t>‹#›</a:t>
            </a:fld>
            <a:endParaRPr lang="cs-CZ" dirty="0">
              <a:latin typeface="VW Head Office" panose="020B050404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8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W Head Office" panose="020B0504040200000003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W Head Office" panose="020B0504040200000003" pitchFamily="34" charset="0"/>
              </a:defRPr>
            </a:lvl1pPr>
          </a:lstStyle>
          <a:p>
            <a:fld id="{E139D09D-C0A8-4BC6-ABCC-EC8A65932642}" type="datetimeFigureOut">
              <a:rPr lang="cs-CZ" smtClean="0"/>
              <a:pPr/>
              <a:t>30.10.2017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W Head Office" panose="020B0504040200000003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W Head Office" panose="020B0504040200000003" pitchFamily="34" charset="0"/>
              </a:defRPr>
            </a:lvl1pPr>
          </a:lstStyle>
          <a:p>
            <a:fld id="{E932FDFF-0DF6-4E1F-857D-9B320EE82CD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57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W Head Office" panose="020B050404020000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W Head Office" panose="020B050404020000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W Head Office" panose="020B050404020000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W Head Office" panose="020B050404020000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W Head Office" panose="020B050404020000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1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63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357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22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9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355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471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033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1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23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78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21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26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66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54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33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70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81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02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2FDFF-0DF6-4E1F-857D-9B320EE82CD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53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 obraze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2"/>
          <p:cNvSpPr>
            <a:spLocks noGrp="1"/>
          </p:cNvSpPr>
          <p:nvPr>
            <p:ph type="body" idx="12"/>
          </p:nvPr>
        </p:nvSpPr>
        <p:spPr>
          <a:xfrm>
            <a:off x="940372" y="1251395"/>
            <a:ext cx="6758876" cy="485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2" name="Zástupný symbol pro obsah 3"/>
          <p:cNvSpPr>
            <a:spLocks noGrp="1"/>
          </p:cNvSpPr>
          <p:nvPr>
            <p:ph sz="half" idx="2"/>
          </p:nvPr>
        </p:nvSpPr>
        <p:spPr>
          <a:xfrm rot="16200000">
            <a:off x="699051" y="2264555"/>
            <a:ext cx="4226914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144768" y="1978440"/>
            <a:ext cx="5210620" cy="3683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W Head Office" panose="020B050404020000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954934" y="301752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39165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2033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a obsah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2"/>
          <p:cNvSpPr>
            <a:spLocks noGrp="1"/>
          </p:cNvSpPr>
          <p:nvPr>
            <p:ph type="body" idx="12"/>
          </p:nvPr>
        </p:nvSpPr>
        <p:spPr>
          <a:xfrm>
            <a:off x="958660" y="1251395"/>
            <a:ext cx="6758876" cy="485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2"/>
          </p:nvPr>
        </p:nvSpPr>
        <p:spPr>
          <a:xfrm>
            <a:off x="979864" y="1978440"/>
            <a:ext cx="4799144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089904" y="1978440"/>
            <a:ext cx="4946904" cy="3683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W Head Office" panose="020B050404020000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973222" y="301752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8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57453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61487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a obrazk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text 2"/>
          <p:cNvSpPr>
            <a:spLocks noGrp="1"/>
          </p:cNvSpPr>
          <p:nvPr>
            <p:ph type="body" idx="12"/>
          </p:nvPr>
        </p:nvSpPr>
        <p:spPr>
          <a:xfrm>
            <a:off x="958660" y="1251395"/>
            <a:ext cx="4966652" cy="857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Zástupný symbol pro obsah 3"/>
          <p:cNvSpPr>
            <a:spLocks noGrp="1"/>
          </p:cNvSpPr>
          <p:nvPr>
            <p:ph sz="half" idx="2"/>
          </p:nvPr>
        </p:nvSpPr>
        <p:spPr>
          <a:xfrm>
            <a:off x="5820998" y="2313432"/>
            <a:ext cx="4945448" cy="3282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979864" y="2301850"/>
            <a:ext cx="2154026" cy="3294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W Head Office" panose="020B050404020000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6" name="Zástupný symbol pro obrázek 2"/>
          <p:cNvSpPr>
            <a:spLocks noGrp="1"/>
          </p:cNvSpPr>
          <p:nvPr>
            <p:ph type="pic" idx="14"/>
          </p:nvPr>
        </p:nvSpPr>
        <p:spPr>
          <a:xfrm>
            <a:off x="3158638" y="2301850"/>
            <a:ext cx="2154026" cy="32942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W Head Office" panose="020B050404020000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973222" y="301752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7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57453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41454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va text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2"/>
          <p:cNvSpPr>
            <a:spLocks noGrp="1"/>
          </p:cNvSpPr>
          <p:nvPr>
            <p:ph type="body" idx="12"/>
          </p:nvPr>
        </p:nvSpPr>
        <p:spPr>
          <a:xfrm>
            <a:off x="949516" y="1251395"/>
            <a:ext cx="4966652" cy="857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2"/>
          </p:nvPr>
        </p:nvSpPr>
        <p:spPr>
          <a:xfrm>
            <a:off x="970720" y="2353985"/>
            <a:ext cx="4945448" cy="3309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6" name="Zástupný symbol pro obsah 3"/>
          <p:cNvSpPr>
            <a:spLocks noGrp="1"/>
          </p:cNvSpPr>
          <p:nvPr>
            <p:ph sz="half" idx="13"/>
          </p:nvPr>
        </p:nvSpPr>
        <p:spPr>
          <a:xfrm>
            <a:off x="6298624" y="2362152"/>
            <a:ext cx="4582736" cy="3309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947738" y="348529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48309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1267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va texty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2"/>
          <p:cNvSpPr>
            <a:spLocks noGrp="1"/>
          </p:cNvSpPr>
          <p:nvPr>
            <p:ph type="body" idx="13"/>
          </p:nvPr>
        </p:nvSpPr>
        <p:spPr>
          <a:xfrm>
            <a:off x="949516" y="1251395"/>
            <a:ext cx="4966652" cy="857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5" name="Zástupný symbol pro obsah 3"/>
          <p:cNvSpPr>
            <a:spLocks noGrp="1"/>
          </p:cNvSpPr>
          <p:nvPr>
            <p:ph sz="half" idx="2"/>
          </p:nvPr>
        </p:nvSpPr>
        <p:spPr>
          <a:xfrm>
            <a:off x="970720" y="2353985"/>
            <a:ext cx="4945448" cy="3309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5"/>
          </p:nvPr>
        </p:nvSpPr>
        <p:spPr>
          <a:xfrm>
            <a:off x="6148478" y="2353985"/>
            <a:ext cx="4659730" cy="3309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964078" y="301752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48309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55319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148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va nadpisy dva texty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6948" y="2357879"/>
            <a:ext cx="5157787" cy="732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67804" y="3163824"/>
            <a:ext cx="5157787" cy="2714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3"/>
          </p:nvPr>
        </p:nvSpPr>
        <p:spPr>
          <a:xfrm>
            <a:off x="6487733" y="2350718"/>
            <a:ext cx="4421060" cy="736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7" name="Zástupný symbol pro obsah 3"/>
          <p:cNvSpPr>
            <a:spLocks noGrp="1"/>
          </p:cNvSpPr>
          <p:nvPr>
            <p:ph sz="half" idx="14"/>
          </p:nvPr>
        </p:nvSpPr>
        <p:spPr>
          <a:xfrm>
            <a:off x="6478589" y="3145536"/>
            <a:ext cx="4421060" cy="2730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W Text Office" panose="020B0504040200000003" pitchFamily="34" charset="0"/>
              </a:defRPr>
            </a:lvl1pPr>
            <a:lvl2pPr marL="457200" indent="0">
              <a:buNone/>
              <a:defRPr>
                <a:latin typeface="VW Text Office" panose="020B0504040200000003" pitchFamily="34" charset="0"/>
              </a:defRPr>
            </a:lvl2pPr>
            <a:lvl3pPr marL="914400" indent="0">
              <a:buNone/>
              <a:defRPr>
                <a:latin typeface="VW Text Office" panose="020B0504040200000003" pitchFamily="34" charset="0"/>
              </a:defRPr>
            </a:lvl3pPr>
            <a:lvl4pPr marL="1371600" indent="0">
              <a:buNone/>
              <a:defRPr>
                <a:latin typeface="VW Text Office" panose="020B0504040200000003" pitchFamily="34" charset="0"/>
              </a:defRPr>
            </a:lvl4pPr>
            <a:lvl5pPr marL="1828800" indent="0">
              <a:buNone/>
              <a:defRPr>
                <a:latin typeface="VW Text Office" panose="020B0504040200000003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982366" y="301752"/>
            <a:ext cx="6442562" cy="525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5"/>
          </p:nvPr>
        </p:nvSpPr>
        <p:spPr>
          <a:xfrm>
            <a:off x="967804" y="1251395"/>
            <a:ext cx="5195252" cy="8570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B0F0"/>
                </a:solidFill>
                <a:latin typeface="VW Text Office" panose="020B050404020000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3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966597" y="6369050"/>
            <a:ext cx="5160264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cs-CZ" sz="1100" b="0" kern="1200" smtClean="0">
                <a:solidFill>
                  <a:schemeClr val="tx1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0584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W Head Office" panose="020B0504040200000003" pitchFamily="34" charset="0"/>
              </a:defRPr>
            </a:lvl1pPr>
          </a:lstStyle>
          <a:p>
            <a:fld id="{DE72A232-1062-41E2-BB8F-EDB62D14C36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50001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148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6403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 userDrawn="1"/>
        </p:nvGrpSpPr>
        <p:grpSpPr>
          <a:xfrm>
            <a:off x="10295236" y="431102"/>
            <a:ext cx="1687704" cy="380886"/>
            <a:chOff x="10105656" y="233591"/>
            <a:chExt cx="1687704" cy="380886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105656" y="233591"/>
              <a:ext cx="1540437" cy="35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 userDrawn="1"/>
          </p:nvSpPr>
          <p:spPr>
            <a:xfrm>
              <a:off x="10118179" y="555955"/>
              <a:ext cx="1675181" cy="58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n>
                  <a:noFill/>
                </a:ln>
                <a:solidFill>
                  <a:schemeClr val="bg1"/>
                </a:solidFill>
                <a:latin typeface="VW Head Office" panose="020B0504040200000003" pitchFamily="34" charset="0"/>
              </a:endParaRPr>
            </a:p>
          </p:txBody>
        </p:sp>
      </p:grpSp>
      <p:sp>
        <p:nvSpPr>
          <p:cNvPr id="17" name="Vývojový diagram: údaje 16"/>
          <p:cNvSpPr/>
          <p:nvPr userDrawn="1"/>
        </p:nvSpPr>
        <p:spPr>
          <a:xfrm flipH="1">
            <a:off x="10003149" y="262814"/>
            <a:ext cx="2093843" cy="572494"/>
          </a:xfrm>
          <a:prstGeom prst="flowChartInputOutpu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W Head Office" panose="020B050404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3" r:id="rId4"/>
    <p:sldLayoutId id="2147483652" r:id="rId5"/>
    <p:sldLayoutId id="2147483653" r:id="rId6"/>
    <p:sldLayoutId id="214748366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 txBox="1">
            <a:spLocks/>
          </p:cNvSpPr>
          <p:nvPr/>
        </p:nvSpPr>
        <p:spPr bwMode="auto">
          <a:xfrm>
            <a:off x="96865" y="230277"/>
            <a:ext cx="11205633" cy="684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07" tIns="60953" rIns="121907" bIns="60953" rtlCol="0" anchor="ctr">
            <a:normAutofit lnSpcReduction="10000"/>
          </a:bodyPr>
          <a:lstStyle>
            <a:lvl1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pitchFamily="-102" charset="-128"/>
                <a:cs typeface="+mj-cs"/>
              </a:defRPr>
            </a:lvl1pPr>
            <a:lvl2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2pPr>
            <a:lvl3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3pPr>
            <a:lvl4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4pPr>
            <a:lvl5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5pPr>
            <a:lvl6pPr marL="4572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9031" eaLnBrk="1" hangingPunct="1">
              <a:defRPr/>
            </a:pPr>
            <a:endParaRPr lang="de-DE" sz="3733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32302" y="4375624"/>
            <a:ext cx="1017414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333" smtClean="0">
                <a:solidFill>
                  <a:srgbClr val="DB9018"/>
                </a:solidFill>
                <a:latin typeface="VW Head Office" panose="020B0504040200000003" pitchFamily="34" charset="0"/>
              </a:rPr>
              <a:t>Electromobilita VW Group</a:t>
            </a:r>
            <a:endParaRPr lang="cs-CZ" sz="5333" dirty="0">
              <a:solidFill>
                <a:srgbClr val="DB9018"/>
              </a:solidFill>
              <a:latin typeface="VW Head Office" panose="020B0504040200000003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266744" y="324091"/>
            <a:ext cx="1770927" cy="60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W Head Office" panose="020B05040402000000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D716F66-3018-48F1-8F85-7FA5006CA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8" y="0"/>
            <a:ext cx="12271914" cy="4090637"/>
          </a:xfrm>
          <a:prstGeom prst="rect">
            <a:avLst/>
          </a:prstGeom>
        </p:spPr>
      </p:pic>
      <p:cxnSp>
        <p:nvCxnSpPr>
          <p:cNvPr id="5" name="Pravoúhlá spojnice 4"/>
          <p:cNvCxnSpPr/>
          <p:nvPr/>
        </p:nvCxnSpPr>
        <p:spPr>
          <a:xfrm>
            <a:off x="-96688" y="4437112"/>
            <a:ext cx="2736304" cy="805448"/>
          </a:xfrm>
          <a:prstGeom prst="bentConnector3">
            <a:avLst/>
          </a:prstGeom>
          <a:ln w="28575">
            <a:solidFill>
              <a:srgbClr val="DB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/>
          <p:nvPr/>
        </p:nvCxnSpPr>
        <p:spPr>
          <a:xfrm>
            <a:off x="10283949" y="438430"/>
            <a:ext cx="2736304" cy="805448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10094813" y="33048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639616" y="5134610"/>
            <a:ext cx="215900" cy="2159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DB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671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Volkswagen I.D.</a:t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 2019/2020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10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A7F001E-5DC3-4899-B216-9B20FFC66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196752"/>
            <a:ext cx="7446374" cy="4765386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58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Volkswagen I.D. CROZZ</a:t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2020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11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758CB44-0126-4279-BA07-A04770E92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1772816"/>
            <a:ext cx="8307342" cy="3672408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8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Volkswagen I.D. BUZZ</a:t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2021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12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2002D4B-D2E2-447C-82CA-8DF19073B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92" y="1412776"/>
            <a:ext cx="6655036" cy="4437235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0150"/>
            <a:ext cx="10058400" cy="565785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e-mobilita ve Volkswagen Group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13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4CAFD27-AB5B-4D21-B0B3-B8D51A8C417D}"/>
              </a:ext>
            </a:extLst>
          </p:cNvPr>
          <p:cNvSpPr txBox="1"/>
          <p:nvPr/>
        </p:nvSpPr>
        <p:spPr>
          <a:xfrm>
            <a:off x="702842" y="1484784"/>
            <a:ext cx="69053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Do roku 2025 každý 4. nový vůz koncernu elektromobil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Až 3 000 000 vozů ročně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Více než 80 elektromobilů do roku 2025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Investice do roku 2030 ve výši 30 mld. euro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EC0591A0-7217-494B-BDE3-2D4698708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99" y="1340768"/>
            <a:ext cx="4702601" cy="30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510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Dynamika času: 1900 - 1917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14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0E6F711-3B44-4CF3-B0BA-52FE642B0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06" t="-147" r="-436" b="147"/>
          <a:stretch/>
        </p:blipFill>
        <p:spPr>
          <a:xfrm>
            <a:off x="708488" y="915743"/>
            <a:ext cx="10667863" cy="60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864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Dynamika času: 2000 - 2017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15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DF7B4B6-509A-4890-A109-EBDF0BD04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41" y="1160252"/>
            <a:ext cx="10724930" cy="54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28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Ne všechny cesty vedou vpřed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16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CB40F8C-1526-443B-9C5B-75794C260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79"/>
          <a:stretch/>
        </p:blipFill>
        <p:spPr>
          <a:xfrm>
            <a:off x="4367808" y="1366197"/>
            <a:ext cx="2397646" cy="46005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BC1FA23-9B4F-443C-B122-BC973589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280" y="1366197"/>
            <a:ext cx="2489454" cy="48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825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Dynamika času: 2000 - 2020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17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447591F-612C-4ACB-AFD8-44D95FE11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2005012"/>
            <a:ext cx="5427589" cy="2828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E7114E5-9BD7-4EC3-845E-7428E746B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825" y="1876425"/>
            <a:ext cx="4740799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15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Nezačínáme na zelené louce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Naše partnerství v roce 2017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18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E456130-050E-4FF6-97FD-2DB45B38D55D}"/>
              </a:ext>
            </a:extLst>
          </p:cNvPr>
          <p:cNvSpPr txBox="1"/>
          <p:nvPr/>
        </p:nvSpPr>
        <p:spPr>
          <a:xfrm>
            <a:off x="702842" y="2041678"/>
            <a:ext cx="104337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Elektromobil je realita</a:t>
            </a:r>
            <a:r>
              <a:rPr lang="cs-CZ" dirty="0">
                <a:solidFill>
                  <a:srgbClr val="FF0000"/>
                </a:solidFill>
              </a:rPr>
              <a:t>  </a:t>
            </a: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- Mezinárodní konference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sz="2400" b="1" kern="0" dirty="0" err="1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Amper</a:t>
            </a:r>
            <a:r>
              <a:rPr lang="cs-CZ" sz="2400" b="1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 2017 </a:t>
            </a: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- Mezinárodní veletrh elektrotechniky</a:t>
            </a:r>
          </a:p>
          <a:p>
            <a:endParaRPr lang="cs-CZ" kern="0" dirty="0">
              <a:solidFill>
                <a:srgbClr val="DB9018"/>
              </a:solidFill>
              <a:latin typeface="VW Head Office" panose="020B0504040200000003" pitchFamily="34" charset="0"/>
            </a:endParaRPr>
          </a:p>
          <a:p>
            <a:r>
              <a:rPr lang="cs-CZ" sz="2400" b="1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Česká dopravní stavba </a:t>
            </a: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- největší oborová soutěž</a:t>
            </a:r>
          </a:p>
          <a:p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r>
              <a:rPr lang="cs-CZ" sz="2400" b="1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Čistá mobilita Prahy a velkoměst ČR </a:t>
            </a: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- celostátní konference </a:t>
            </a:r>
          </a:p>
          <a:p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r>
              <a:rPr lang="cs-CZ" sz="2400" b="1" kern="0" dirty="0">
                <a:latin typeface="VW Head Office" panose="020B0504040200000003" pitchFamily="34" charset="0"/>
              </a:rPr>
              <a:t>e-</a:t>
            </a:r>
            <a:r>
              <a:rPr lang="cs-CZ" sz="2400" b="1" kern="0" dirty="0" err="1">
                <a:latin typeface="VW Head Office" panose="020B0504040200000003" pitchFamily="34" charset="0"/>
              </a:rPr>
              <a:t>carsharing</a:t>
            </a:r>
            <a:r>
              <a:rPr lang="cs-CZ" sz="2400" kern="0" dirty="0">
                <a:solidFill>
                  <a:srgbClr val="DB9018"/>
                </a:solidFill>
                <a:latin typeface="VW Head Office" panose="020B0504040200000003" pitchFamily="34" charset="0"/>
              </a:rPr>
              <a:t> </a:t>
            </a:r>
            <a:r>
              <a:rPr lang="cs-CZ" sz="2400" kern="0" dirty="0">
                <a:latin typeface="VW Head Office" panose="020B0504040200000003" pitchFamily="34" charset="0"/>
              </a:rPr>
              <a:t>– spolupráce na pilotním projektu PRE a Car4Way</a:t>
            </a:r>
          </a:p>
          <a:p>
            <a:endParaRPr lang="cs-CZ" sz="2400" kern="0" dirty="0">
              <a:latin typeface="VW Head Office" panose="020B0504040200000003" pitchFamily="34" charset="0"/>
            </a:endParaRPr>
          </a:p>
          <a:p>
            <a:r>
              <a:rPr lang="cs-CZ" sz="2400" b="1" kern="0" dirty="0" err="1">
                <a:latin typeface="VW Head Office" panose="020B0504040200000003" pitchFamily="34" charset="0"/>
              </a:rPr>
              <a:t>SpeedCHAIN</a:t>
            </a:r>
            <a:r>
              <a:rPr lang="cs-CZ" sz="2400" b="1" kern="0" dirty="0">
                <a:latin typeface="VW Head Office" panose="020B0504040200000003" pitchFamily="34" charset="0"/>
              </a:rPr>
              <a:t> 2017 </a:t>
            </a:r>
            <a:r>
              <a:rPr lang="cs-CZ" sz="2400" kern="0" dirty="0">
                <a:latin typeface="VW Head Office" panose="020B0504040200000003" pitchFamily="34" charset="0"/>
              </a:rPr>
              <a:t>– největší logistická konference v ČR</a:t>
            </a:r>
          </a:p>
          <a:p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BDF08422-1C9D-4766-A28A-4CB33994C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030" y="2636912"/>
            <a:ext cx="2972050" cy="198136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3DEB06-3E0D-4F13-8F82-9EF03BFE7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35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el 1"/>
          <p:cNvSpPr txBox="1">
            <a:spLocks/>
          </p:cNvSpPr>
          <p:nvPr/>
        </p:nvSpPr>
        <p:spPr bwMode="auto">
          <a:xfrm>
            <a:off x="96865" y="230277"/>
            <a:ext cx="11205633" cy="684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07" tIns="60953" rIns="121907" bIns="60953" rtlCol="0" anchor="ctr">
            <a:normAutofit lnSpcReduction="10000"/>
          </a:bodyPr>
          <a:lstStyle>
            <a:lvl1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pitchFamily="-102" charset="-128"/>
                <a:cs typeface="+mj-cs"/>
              </a:defRPr>
            </a:lvl1pPr>
            <a:lvl2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2pPr>
            <a:lvl3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3pPr>
            <a:lvl4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4pPr>
            <a:lvl5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5pPr>
            <a:lvl6pPr marL="4572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9031" eaLnBrk="1" hangingPunct="1">
              <a:defRPr/>
            </a:pPr>
            <a:endParaRPr lang="de-DE" sz="3733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13636" y="4100169"/>
            <a:ext cx="1017414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333" dirty="0">
                <a:latin typeface="VW Head Office" panose="020B0504040200000003" pitchFamily="34" charset="0"/>
              </a:rPr>
              <a:t>Otázky a odpovědi</a:t>
            </a:r>
            <a:endParaRPr lang="en-US" sz="2667" dirty="0">
              <a:latin typeface="VW Head Office" panose="020B0504040200000003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266744" y="324091"/>
            <a:ext cx="1770927" cy="60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W Head Office" panose="020B0504040200000003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D417CC2-CAD5-4C2E-80F3-714D2BC12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731" y="882184"/>
            <a:ext cx="106870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40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Doba e-mobilní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2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A96E416-34F0-4499-A900-1816BD0F7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 b="34323"/>
          <a:stretch/>
        </p:blipFill>
        <p:spPr>
          <a:xfrm>
            <a:off x="19291" y="1844824"/>
            <a:ext cx="11712624" cy="2905422"/>
          </a:xfrm>
          <a:prstGeom prst="rect">
            <a:avLst/>
          </a:prstGeom>
        </p:spPr>
      </p:pic>
      <p:cxnSp>
        <p:nvCxnSpPr>
          <p:cNvPr id="10" name="Přímá spojnice 9"/>
          <p:cNvCxnSpPr/>
          <p:nvPr/>
        </p:nvCxnSpPr>
        <p:spPr>
          <a:xfrm>
            <a:off x="0" y="5304842"/>
            <a:ext cx="12192000" cy="0"/>
          </a:xfrm>
          <a:prstGeom prst="line">
            <a:avLst/>
          </a:prstGeom>
          <a:ln w="19050">
            <a:solidFill>
              <a:srgbClr val="DB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9336360" y="5205834"/>
            <a:ext cx="203360" cy="198016"/>
          </a:xfrm>
          <a:prstGeom prst="ellipse">
            <a:avLst/>
          </a:prstGeom>
          <a:solidFill>
            <a:schemeClr val="bg1"/>
          </a:solidFill>
          <a:ln w="63500">
            <a:solidFill>
              <a:srgbClr val="DB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159896" y="5205834"/>
            <a:ext cx="203360" cy="198016"/>
          </a:xfrm>
          <a:prstGeom prst="ellipse">
            <a:avLst/>
          </a:prstGeom>
          <a:solidFill>
            <a:schemeClr val="bg1"/>
          </a:solidFill>
          <a:ln w="63500">
            <a:solidFill>
              <a:srgbClr val="DB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1847528" y="5205834"/>
            <a:ext cx="203360" cy="198016"/>
          </a:xfrm>
          <a:prstGeom prst="ellipse">
            <a:avLst/>
          </a:prstGeom>
          <a:solidFill>
            <a:schemeClr val="bg1"/>
          </a:solidFill>
          <a:ln w="63500">
            <a:solidFill>
              <a:srgbClr val="DB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11942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 txBox="1">
            <a:spLocks/>
          </p:cNvSpPr>
          <p:nvPr/>
        </p:nvSpPr>
        <p:spPr bwMode="auto">
          <a:xfrm>
            <a:off x="96865" y="230277"/>
            <a:ext cx="11205633" cy="684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07" tIns="60953" rIns="121907" bIns="60953" rtlCol="0" anchor="ctr">
            <a:normAutofit lnSpcReduction="10000"/>
          </a:bodyPr>
          <a:lstStyle>
            <a:lvl1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ＭＳ Ｐゴシック" pitchFamily="-102" charset="-128"/>
                <a:cs typeface="+mj-cs"/>
              </a:defRPr>
            </a:lvl1pPr>
            <a:lvl2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2pPr>
            <a:lvl3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3pPr>
            <a:lvl4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4pPr>
            <a:lvl5pPr algn="l" defTabSz="958850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ea typeface="ＭＳ Ｐゴシック" pitchFamily="-102" charset="-128"/>
              </a:defRPr>
            </a:lvl5pPr>
            <a:lvl6pPr marL="4572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defTabSz="958850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9031" eaLnBrk="1" hangingPunct="1">
              <a:defRPr/>
            </a:pPr>
            <a:endParaRPr lang="de-DE" sz="3733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132302" y="4804410"/>
            <a:ext cx="101741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500" dirty="0">
                <a:latin typeface="VW Head Office" panose="020B0504040200000003" pitchFamily="34" charset="0"/>
              </a:rPr>
              <a:t>Děkujeme za pozornost</a:t>
            </a:r>
            <a:endParaRPr lang="en-US" sz="4500" dirty="0">
              <a:latin typeface="VW Head Office" panose="020B0504040200000003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266744" y="324091"/>
            <a:ext cx="1770927" cy="601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W Head Office" panose="020B05040402000000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D716F66-3018-48F1-8F85-7FA5006CA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13" y="-13565"/>
            <a:ext cx="12271914" cy="4090637"/>
          </a:xfrm>
          <a:prstGeom prst="rect">
            <a:avLst/>
          </a:prstGeom>
        </p:spPr>
      </p:pic>
      <p:cxnSp>
        <p:nvCxnSpPr>
          <p:cNvPr id="6" name="Pravoúhlá spojnice 5"/>
          <p:cNvCxnSpPr/>
          <p:nvPr/>
        </p:nvCxnSpPr>
        <p:spPr>
          <a:xfrm>
            <a:off x="-96688" y="4437112"/>
            <a:ext cx="2736304" cy="805448"/>
          </a:xfrm>
          <a:prstGeom prst="bentConnector3">
            <a:avLst/>
          </a:prstGeom>
          <a:ln w="28575">
            <a:solidFill>
              <a:srgbClr val="DB9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ravoúhlá spojnice 6"/>
          <p:cNvCxnSpPr/>
          <p:nvPr/>
        </p:nvCxnSpPr>
        <p:spPr>
          <a:xfrm>
            <a:off x="10283949" y="438430"/>
            <a:ext cx="2736304" cy="805448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10094813" y="33048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639616" y="5134610"/>
            <a:ext cx="215900" cy="2159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DB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5724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Historický exkurs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3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675E107-870A-44B6-84C9-FB9621582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389" y="1272056"/>
            <a:ext cx="4808611" cy="341321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4CAFD27-AB5B-4D21-B0B3-B8D51A8C417D}"/>
              </a:ext>
            </a:extLst>
          </p:cNvPr>
          <p:cNvSpPr txBox="1"/>
          <p:nvPr/>
        </p:nvSpPr>
        <p:spPr>
          <a:xfrm>
            <a:off x="695400" y="1916832"/>
            <a:ext cx="56886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První elektromobil – 1835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Poprvé přes 100 km/h – elektromobil v roce 1899</a:t>
            </a:r>
            <a:b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/>
            </a:r>
            <a:b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endParaRPr lang="cs-CZ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10" y="404049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161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Pohled za horizont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4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4CAFD27-AB5B-4D21-B0B3-B8D51A8C417D}"/>
              </a:ext>
            </a:extLst>
          </p:cNvPr>
          <p:cNvSpPr txBox="1"/>
          <p:nvPr/>
        </p:nvSpPr>
        <p:spPr>
          <a:xfrm>
            <a:off x="695400" y="1916832"/>
            <a:ext cx="56886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kern="0" dirty="0">
                <a:solidFill>
                  <a:srgbClr val="DB9018"/>
                </a:solidFill>
                <a:latin typeface="VW Head Office" panose="020B0504040200000003" pitchFamily="34" charset="0"/>
              </a:rPr>
              <a:t>Nové éra začíná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Přichází autonomní, plně propojená, bezemisní vozidla a zrychlující se tempo digitální transformace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Naše ambice: vedoucí role koncernu Volkswagen při vytváření podoby budoucí mobility</a:t>
            </a:r>
            <a:b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/>
            </a:r>
            <a:b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endParaRPr lang="cs-CZ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C647E986-7603-434B-AB2D-2F765D869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5" y="1412776"/>
            <a:ext cx="5568335" cy="342119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106498"/>
            <a:ext cx="1562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63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Strategie TOGETHER 2025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5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580A50DB-2665-44BC-8316-299FC2EA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866" y="2924944"/>
            <a:ext cx="5328134" cy="172819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xmlns="" id="{30B439FC-8AB9-407E-959B-C4CF06980302}"/>
              </a:ext>
            </a:extLst>
          </p:cNvPr>
          <p:cNvSpPr txBox="1"/>
          <p:nvPr/>
        </p:nvSpPr>
        <p:spPr>
          <a:xfrm>
            <a:off x="695400" y="1916832"/>
            <a:ext cx="568863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kern="0" dirty="0">
                <a:solidFill>
                  <a:srgbClr val="DB9018"/>
                </a:solidFill>
                <a:latin typeface="VW Head Office" panose="020B0504040200000003" pitchFamily="34" charset="0"/>
              </a:rPr>
              <a:t>Nové priority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Digitalizace</a:t>
            </a:r>
          </a:p>
          <a:p>
            <a:pPr marL="0" lvl="1">
              <a:lnSpc>
                <a:spcPct val="150000"/>
              </a:lnSpc>
            </a:pP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Autonomní řízení a umělá inteligence</a:t>
            </a:r>
          </a:p>
          <a:p>
            <a:pPr marL="0" lvl="1">
              <a:lnSpc>
                <a:spcPct val="150000"/>
              </a:lnSpc>
            </a:pPr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Mobilní služby</a:t>
            </a:r>
          </a:p>
          <a:p>
            <a:pPr marL="0" lvl="1">
              <a:lnSpc>
                <a:spcPct val="150000"/>
              </a:lnSpc>
            </a:pPr>
            <a:r>
              <a:rPr lang="cs-CZ" sz="2400" b="1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E-mobilita</a:t>
            </a:r>
            <a: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/>
            </a:r>
            <a:b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endParaRPr lang="cs-CZ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xmlns="" id="{8C235670-14E1-4124-8B12-24F9377B9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4106498"/>
            <a:ext cx="1562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978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434099"/>
            <a:ext cx="644256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jsme dnes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6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D4CAFD27-AB5B-4D21-B0B3-B8D51A8C417D}"/>
              </a:ext>
            </a:extLst>
          </p:cNvPr>
          <p:cNvSpPr txBox="1"/>
          <p:nvPr/>
        </p:nvSpPr>
        <p:spPr>
          <a:xfrm>
            <a:off x="695400" y="1916832"/>
            <a:ext cx="568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e-up! a e-Golf</a:t>
            </a:r>
          </a:p>
          <a:p>
            <a:pPr marL="0" lvl="1"/>
            <a:endParaRPr lang="cs-CZ" sz="2400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  <a:p>
            <a:pPr marL="0" lvl="1"/>
            <a:r>
              <a:rPr lang="cs-CZ" sz="2400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>e-Golf: dojezd až 300 km</a:t>
            </a:r>
            <a: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  <a:t/>
            </a:r>
            <a:br>
              <a:rPr lang="cs-CZ" kern="0" dirty="0">
                <a:solidFill>
                  <a:sysClr val="windowText" lastClr="000000"/>
                </a:solidFill>
                <a:latin typeface="VW Head Office" panose="020B0504040200000003" pitchFamily="34" charset="0"/>
              </a:rPr>
            </a:br>
            <a:endParaRPr lang="cs-CZ" kern="0" dirty="0">
              <a:solidFill>
                <a:sysClr val="windowText" lastClr="000000"/>
              </a:solidFill>
              <a:latin typeface="VW Head Office" panose="020B0504040200000003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2831E2D5-E690-4DD7-A4F4-ED5B0C78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447800"/>
            <a:ext cx="5303912" cy="35818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0"/>
            <a:ext cx="10058400" cy="565785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692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Audi e-</a:t>
            </a:r>
            <a:r>
              <a:rPr lang="cs-CZ" sz="3200" b="0" dirty="0" err="1">
                <a:solidFill>
                  <a:schemeClr val="tx2"/>
                </a:solidFill>
              </a:rPr>
              <a:t>tron</a:t>
            </a:r>
            <a:r>
              <a:rPr lang="cs-CZ" sz="3200" b="0" dirty="0">
                <a:solidFill>
                  <a:schemeClr val="tx2"/>
                </a:solidFill>
              </a:rPr>
              <a:t> </a:t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7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5F92257-0E0A-48B4-AF74-9933D059D7CC}"/>
              </a:ext>
            </a:extLst>
          </p:cNvPr>
          <p:cNvSpPr txBox="1"/>
          <p:nvPr/>
        </p:nvSpPr>
        <p:spPr>
          <a:xfrm>
            <a:off x="1673374" y="10527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prstClr val="black"/>
                </a:solidFill>
                <a:latin typeface="Calibri"/>
              </a:rPr>
              <a:t>		</a:t>
            </a:r>
            <a:endParaRPr lang="de-LI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DB32CDF3-D643-42EF-BD77-8C15D8D01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731093"/>
            <a:ext cx="7626586" cy="3744416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962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Volkswagen e-</a:t>
            </a:r>
            <a:r>
              <a:rPr lang="cs-CZ" sz="3200" b="0" dirty="0" err="1">
                <a:solidFill>
                  <a:schemeClr val="tx2"/>
                </a:solidFill>
              </a:rPr>
              <a:t>Crafter</a:t>
            </a:r>
            <a:r>
              <a:rPr lang="cs-CZ" sz="3200" b="0" dirty="0">
                <a:solidFill>
                  <a:schemeClr val="tx2"/>
                </a:solidFill>
              </a:rPr>
              <a:t/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8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5F92257-0E0A-48B4-AF74-9933D059D7CC}"/>
              </a:ext>
            </a:extLst>
          </p:cNvPr>
          <p:cNvSpPr txBox="1"/>
          <p:nvPr/>
        </p:nvSpPr>
        <p:spPr>
          <a:xfrm>
            <a:off x="1673374" y="105273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>
                <a:solidFill>
                  <a:prstClr val="black"/>
                </a:solidFill>
                <a:latin typeface="Calibri"/>
              </a:rPr>
              <a:t>		</a:t>
            </a:r>
            <a:endParaRPr lang="de-LI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22075E83-68A1-4C09-8387-524320A45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577785"/>
            <a:ext cx="6240016" cy="4410786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69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708488" y="743711"/>
            <a:ext cx="7732022" cy="5250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Kde budeme zítra</a:t>
            </a:r>
            <a:br>
              <a:rPr lang="cs-CZ" sz="3200" dirty="0">
                <a:solidFill>
                  <a:schemeClr val="tx2"/>
                </a:solidFill>
              </a:rPr>
            </a:br>
            <a:r>
              <a:rPr lang="cs-CZ" sz="3200" b="0" dirty="0">
                <a:solidFill>
                  <a:schemeClr val="tx2"/>
                </a:solidFill>
              </a:rPr>
              <a:t>Audi e-</a:t>
            </a:r>
            <a:r>
              <a:rPr lang="cs-CZ" sz="3200" b="0" dirty="0" err="1">
                <a:solidFill>
                  <a:schemeClr val="tx2"/>
                </a:solidFill>
              </a:rPr>
              <a:t>tron</a:t>
            </a:r>
            <a:r>
              <a:rPr lang="cs-CZ" sz="3200" b="0" dirty="0">
                <a:solidFill>
                  <a:schemeClr val="tx2"/>
                </a:solidFill>
              </a:rPr>
              <a:t> </a:t>
            </a:r>
            <a:r>
              <a:rPr lang="cs-CZ" sz="3200" b="0" dirty="0" err="1">
                <a:solidFill>
                  <a:schemeClr val="tx2"/>
                </a:solidFill>
              </a:rPr>
              <a:t>Sportback</a:t>
            </a:r>
            <a:r>
              <a:rPr lang="cs-CZ" sz="3200" b="0" dirty="0">
                <a:solidFill>
                  <a:schemeClr val="tx2"/>
                </a:solidFill>
              </a:rPr>
              <a:t/>
            </a:r>
            <a:br>
              <a:rPr lang="cs-CZ" sz="3200" b="0" dirty="0">
                <a:solidFill>
                  <a:schemeClr val="tx2"/>
                </a:solidFill>
              </a:rPr>
            </a:br>
            <a:r>
              <a:rPr lang="cs-CZ" sz="1600" b="0" dirty="0">
                <a:solidFill>
                  <a:schemeClr val="tx2"/>
                </a:solidFill>
              </a:rPr>
              <a:t>2019</a:t>
            </a:r>
          </a:p>
        </p:txBody>
      </p:sp>
      <p:sp>
        <p:nvSpPr>
          <p:cNvPr id="36" name="Zástupný symbol pro číslo snímku 3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72A232-1062-41E2-BB8F-EDB62D14C368}" type="slidenum">
              <a:rPr lang="cs-CZ" smtClean="0"/>
              <a:pPr/>
              <a:t>9</a:t>
            </a:fld>
            <a:endParaRPr lang="cs-CZ"/>
          </a:p>
        </p:txBody>
      </p:sp>
      <p:cxnSp>
        <p:nvCxnSpPr>
          <p:cNvPr id="6" name="Přímá spojovací čára 5"/>
          <p:cNvCxnSpPr/>
          <p:nvPr/>
        </p:nvCxnSpPr>
        <p:spPr>
          <a:xfrm flipH="1">
            <a:off x="-828600" y="6858000"/>
            <a:ext cx="8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B46151E-7CD8-49E1-BBC5-DB58C59BE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844824"/>
            <a:ext cx="6859935" cy="4000978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0331289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946818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11562346" y="6237312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" y="5620552"/>
            <a:ext cx="532891" cy="80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868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3643</TotalTime>
  <Words>207</Words>
  <Application>Microsoft Office PowerPoint</Application>
  <PresentationFormat>Vlastní</PresentationFormat>
  <Paragraphs>94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Prezentace aplikace PowerPoint</vt:lpstr>
      <vt:lpstr>Doba e-mobilní</vt:lpstr>
      <vt:lpstr>Historický exkurs</vt:lpstr>
      <vt:lpstr>Pohled za horizont</vt:lpstr>
      <vt:lpstr>Strategie TOGETHER 2025</vt:lpstr>
      <vt:lpstr>Kde jsme dnes</vt:lpstr>
      <vt:lpstr>Kde budeme zítra Audi e-tron  2018</vt:lpstr>
      <vt:lpstr>Kde budeme zítra Volkswagen e-Crafter 2018</vt:lpstr>
      <vt:lpstr>Kde budeme zítra Audi e-tron Sportback 2019</vt:lpstr>
      <vt:lpstr>Kde budeme zítra Volkswagen I.D.  2019/2020</vt:lpstr>
      <vt:lpstr>Kde budeme zítra Volkswagen I.D. CROZZ 2020</vt:lpstr>
      <vt:lpstr>Kde budeme zítra Volkswagen I.D. BUZZ 2021</vt:lpstr>
      <vt:lpstr>e-mobilita ve Volkswagen Group</vt:lpstr>
      <vt:lpstr>Dynamika času: 1900 - 1917</vt:lpstr>
      <vt:lpstr>Dynamika času: 2000 - 2017</vt:lpstr>
      <vt:lpstr>Ne všechny cesty vedou vpřed</vt:lpstr>
      <vt:lpstr>Dynamika času: 2000 - 2020</vt:lpstr>
      <vt:lpstr>Nezačínáme na zelené louce Naše partnerství v roce 2017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 PR Martina Valterová</dc:title>
  <dc:creator>Beran Martin</dc:creator>
  <cp:lastModifiedBy>HP</cp:lastModifiedBy>
  <cp:revision>451</cp:revision>
  <dcterms:created xsi:type="dcterms:W3CDTF">2015-11-19T09:47:10Z</dcterms:created>
  <dcterms:modified xsi:type="dcterms:W3CDTF">2017-10-30T13:10:00Z</dcterms:modified>
</cp:coreProperties>
</file>