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71" r:id="rId2"/>
    <p:sldId id="358" r:id="rId3"/>
    <p:sldId id="359" r:id="rId4"/>
    <p:sldId id="595" r:id="rId5"/>
    <p:sldId id="560" r:id="rId6"/>
    <p:sldId id="506" r:id="rId7"/>
    <p:sldId id="566" r:id="rId8"/>
    <p:sldId id="573" r:id="rId9"/>
    <p:sldId id="572" r:id="rId10"/>
    <p:sldId id="577" r:id="rId11"/>
    <p:sldId id="578" r:id="rId12"/>
    <p:sldId id="581" r:id="rId13"/>
    <p:sldId id="586" r:id="rId14"/>
    <p:sldId id="587" r:id="rId15"/>
    <p:sldId id="585" r:id="rId16"/>
    <p:sldId id="582" r:id="rId17"/>
    <p:sldId id="583" r:id="rId18"/>
    <p:sldId id="579" r:id="rId19"/>
    <p:sldId id="588" r:id="rId20"/>
    <p:sldId id="589" r:id="rId21"/>
    <p:sldId id="574" r:id="rId22"/>
    <p:sldId id="592" r:id="rId23"/>
    <p:sldId id="590" r:id="rId24"/>
    <p:sldId id="594" r:id="rId25"/>
    <p:sldId id="570" r:id="rId26"/>
  </p:sldIdLst>
  <p:sldSz cx="7993063" cy="6192838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0" userDrawn="1">
          <p15:clr>
            <a:srgbClr val="A4A3A4"/>
          </p15:clr>
        </p15:guide>
        <p15:guide id="2" pos="25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8AC9"/>
    <a:srgbClr val="33CCFF"/>
    <a:srgbClr val="FF66CC"/>
    <a:srgbClr val="FFCC0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86" autoAdjust="0"/>
  </p:normalViewPr>
  <p:slideViewPr>
    <p:cSldViewPr>
      <p:cViewPr varScale="1">
        <p:scale>
          <a:sx n="122" d="100"/>
          <a:sy n="122" d="100"/>
        </p:scale>
        <p:origin x="1566" y="90"/>
      </p:cViewPr>
      <p:guideLst>
        <p:guide orient="horz" pos="195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2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98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5.MEZINÁRODNÍ REGULAČNÍ FORUM,PRAHA 2009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98" y="942871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BA742B-F30D-403F-984F-C5FB48C47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04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98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44538"/>
            <a:ext cx="48037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5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5.MEZINÁRODNÍ REGULAČNÍ FORUM,PRAHA 2009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98" y="942871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498CE5-8BE9-463A-BE9F-C63B03748F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7321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6950" y="744538"/>
            <a:ext cx="4803775" cy="3722687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4580" name="Zástupný symbol pro zápatí 3"/>
          <p:cNvSpPr txBox="1">
            <a:spLocks noGrp="1"/>
          </p:cNvSpPr>
          <p:nvPr/>
        </p:nvSpPr>
        <p:spPr bwMode="auto">
          <a:xfrm>
            <a:off x="0" y="9428711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cs-CZ" sz="1200"/>
              <a:t>5th INTERNATIONAL REGULATION FORUM, PRAGUE 2009</a:t>
            </a:r>
          </a:p>
        </p:txBody>
      </p:sp>
      <p:sp>
        <p:nvSpPr>
          <p:cNvPr id="24581" name="Zástupný symbol pro číslo snímku 4"/>
          <p:cNvSpPr txBox="1">
            <a:spLocks noGrp="1"/>
          </p:cNvSpPr>
          <p:nvPr/>
        </p:nvSpPr>
        <p:spPr bwMode="auto">
          <a:xfrm>
            <a:off x="3850398" y="9428711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cs-CZ" sz="1200"/>
              <a:t>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44538"/>
            <a:ext cx="480377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51"/>
            <a:ext cx="4984962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zadi_stra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1638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344738"/>
            <a:ext cx="6796088" cy="1327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887790"/>
            <a:ext cx="5594350" cy="1081087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F4CF81E0-4DC7-41BA-8345-0221D5E887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38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CB7589D-F748-40F9-A942-D53DECF83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4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754689" y="407988"/>
            <a:ext cx="1798637" cy="51244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8776" y="407988"/>
            <a:ext cx="5243513" cy="51244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CA3A5A1-9692-4B1F-B4EC-298111C0B8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9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1D3DB8F-883D-44D4-9D62-AC0376C8C4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1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825" y="3979863"/>
            <a:ext cx="6792913" cy="12303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1825" y="2624139"/>
            <a:ext cx="6792913" cy="1355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052DB1BE-7401-47EB-8030-1D7CBE180D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25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8776" y="1512888"/>
            <a:ext cx="352107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32251" y="1512888"/>
            <a:ext cx="352107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8AA3EE44-F771-4C46-BDE3-AB2150141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9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" y="247652"/>
            <a:ext cx="7192963" cy="103187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0050" y="1385888"/>
            <a:ext cx="3530600" cy="577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0050" y="1963738"/>
            <a:ext cx="3530600" cy="356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060826" y="1385888"/>
            <a:ext cx="3532188" cy="577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060826" y="1963738"/>
            <a:ext cx="3532188" cy="356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2BBE8647-46BA-44ED-B107-D312DEB821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2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D10B7A1-4697-4392-86F4-339321165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9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C2E05BB-01FC-43EB-AA25-D169B38AFC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2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" y="246065"/>
            <a:ext cx="2628900" cy="10493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5788" y="246065"/>
            <a:ext cx="4467225" cy="5286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00050" y="1295400"/>
            <a:ext cx="2628900" cy="4237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6C1A23CF-06C5-44F6-8686-45EC2E74B0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80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6864" y="4335465"/>
            <a:ext cx="4795837" cy="511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6864" y="554038"/>
            <a:ext cx="4795837" cy="3714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6864" y="4846640"/>
            <a:ext cx="4795837" cy="727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EB4BCD2-6916-4940-A031-3027C4F8B5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24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rana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9" y="0"/>
            <a:ext cx="44227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6" y="407988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12888"/>
            <a:ext cx="71945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6" y="5762627"/>
            <a:ext cx="18669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strana </a:t>
            </a:r>
            <a:fld id="{01EDBF5B-A74E-407B-ADF1-0256F8E8EF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+mj-lt"/>
          <a:ea typeface="+mj-ea"/>
          <a:cs typeface="+mj-cs"/>
        </a:defRPr>
      </a:lvl1pPr>
      <a:lvl2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2pPr>
      <a:lvl3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3pPr>
      <a:lvl4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4pPr>
      <a:lvl5pPr algn="l" defTabSz="8096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5pPr>
      <a:lvl6pPr marL="457200" algn="l" defTabSz="809625" rtl="0" fontAlgn="base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6pPr>
      <a:lvl7pPr marL="914400" algn="l" defTabSz="809625" rtl="0" fontAlgn="base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7pPr>
      <a:lvl8pPr marL="1371600" algn="l" defTabSz="809625" rtl="0" fontAlgn="base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8pPr>
      <a:lvl9pPr marL="1828800" algn="l" defTabSz="809625" rtl="0" fontAlgn="base">
        <a:spcBef>
          <a:spcPct val="0"/>
        </a:spcBef>
        <a:spcAft>
          <a:spcPct val="0"/>
        </a:spcAft>
        <a:defRPr sz="2800" b="1">
          <a:solidFill>
            <a:srgbClr val="008AC9"/>
          </a:solidFill>
          <a:latin typeface="Arial" pitchFamily="34" charset="0"/>
        </a:defRPr>
      </a:lvl9pPr>
    </p:titleStyle>
    <p:bodyStyle>
      <a:lvl1pPr marL="342900" indent="-342900" algn="l" defTabSz="809625" rtl="0" eaLnBrk="0" fontAlgn="base" hangingPunct="0">
        <a:spcBef>
          <a:spcPct val="4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809625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098550" indent="-203200" algn="l" defTabSz="809625" rtl="0" eaLnBrk="0" fontAlgn="base" hangingPunct="0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81138" indent="-203200" algn="l" defTabSz="809625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862138" indent="-201613" algn="l" defTabSz="809625" rtl="0" eaLnBrk="0" fontAlgn="base" hangingPunct="0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319338" indent="-201613" algn="l" defTabSz="809625" rtl="0" fontAlgn="base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776538" indent="-201613" algn="l" defTabSz="809625" rtl="0" fontAlgn="base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233738" indent="-201613" algn="l" defTabSz="809625" rtl="0" fontAlgn="base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690938" indent="-201613" algn="l" defTabSz="809625" rtl="0" fontAlgn="base">
        <a:spcBef>
          <a:spcPct val="4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osledn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" y="0"/>
            <a:ext cx="79930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E29E87C-3CB0-4FAF-A062-972B87D15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6379"/>
            <a:ext cx="7993063" cy="36718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ct val="4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4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4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t">
              <a:spcBef>
                <a:spcPct val="0"/>
              </a:spcBef>
            </a:pPr>
            <a:r>
              <a:rPr lang="cs-CZ" altLang="cs-CZ" sz="2800" dirty="0">
                <a:solidFill>
                  <a:schemeClr val="bg1"/>
                </a:solidFill>
              </a:rPr>
              <a:t>Strategická role společnosti </a:t>
            </a:r>
            <a:r>
              <a:rPr lang="cs-CZ" altLang="cs-CZ" sz="2800" dirty="0">
                <a:solidFill>
                  <a:schemeClr val="bg1"/>
                </a:solidFill>
                <a:cs typeface="Arial" panose="020B0604020202020204" pitchFamily="34" charset="0"/>
              </a:rPr>
              <a:t>MERO ČR, a.s. </a:t>
            </a:r>
          </a:p>
          <a:p>
            <a:pPr algn="ctr" fontAlgn="t">
              <a:spcBef>
                <a:spcPct val="0"/>
              </a:spcBef>
            </a:pPr>
            <a:r>
              <a:rPr lang="cs-CZ" altLang="cs-CZ" sz="2800" dirty="0">
                <a:solidFill>
                  <a:schemeClr val="bg1"/>
                </a:solidFill>
                <a:cs typeface="Arial" panose="020B0604020202020204" pitchFamily="34" charset="0"/>
              </a:rPr>
              <a:t>v oblasti energetické bezpečnosti ČR</a:t>
            </a:r>
          </a:p>
          <a:p>
            <a:pPr algn="ctr" fontAlgn="t">
              <a:spcBef>
                <a:spcPct val="0"/>
              </a:spcBef>
            </a:pPr>
            <a:r>
              <a:rPr lang="cs-CZ" altLang="cs-CZ" sz="2800" dirty="0">
                <a:solidFill>
                  <a:schemeClr val="bg1"/>
                </a:solidFill>
              </a:rPr>
              <a:t> </a:t>
            </a:r>
          </a:p>
          <a:p>
            <a:pPr algn="ctr" fontAlgn="t">
              <a:spcBef>
                <a:spcPct val="0"/>
              </a:spcBef>
            </a:pPr>
            <a:endParaRPr lang="cs-CZ" altLang="cs-CZ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fontAlgn="t">
              <a:spcBef>
                <a:spcPct val="0"/>
              </a:spcBef>
            </a:pPr>
            <a:endParaRPr lang="cs-CZ" altLang="cs-CZ" sz="4000" dirty="0">
              <a:solidFill>
                <a:schemeClr val="bg1"/>
              </a:solidFill>
            </a:endParaRPr>
          </a:p>
          <a:p>
            <a:pPr algn="ctr" fontAlgn="t">
              <a:spcBef>
                <a:spcPct val="0"/>
              </a:spcBef>
            </a:pPr>
            <a:r>
              <a:rPr lang="cs-CZ" altLang="cs-CZ" dirty="0">
                <a:solidFill>
                  <a:schemeClr val="bg1"/>
                </a:solidFill>
                <a:cs typeface="Arial" panose="020B0604020202020204" pitchFamily="34" charset="0"/>
              </a:rPr>
              <a:t>26. 10. 2022</a:t>
            </a:r>
          </a:p>
          <a:p>
            <a:pPr algn="ctr" fontAlgn="t">
              <a:spcBef>
                <a:spcPct val="0"/>
              </a:spcBef>
            </a:pPr>
            <a:endParaRPr lang="cs-CZ" altLang="cs-CZ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cs-CZ" sz="3200" b="0" dirty="0"/>
              <a:t> </a:t>
            </a:r>
            <a:endParaRPr lang="cs-CZ" altLang="cs-CZ" sz="32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fontAlgn="t">
              <a:spcBef>
                <a:spcPct val="0"/>
              </a:spcBef>
            </a:pPr>
            <a:endParaRPr lang="cs-CZ" altLang="cs-CZ" sz="2400" dirty="0"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</a:pPr>
            <a:endParaRPr lang="cs-CZ" altLang="cs-CZ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</a:pPr>
            <a:endParaRPr lang="cs-CZ" altLang="cs-CZ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fontAlgn="t">
              <a:spcBef>
                <a:spcPct val="0"/>
              </a:spcBef>
            </a:pPr>
            <a:endParaRPr lang="cs-CZ" altLang="cs-CZ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fontAlgn="t">
              <a:spcBef>
                <a:spcPct val="0"/>
              </a:spcBef>
            </a:pPr>
            <a:endParaRPr lang="cs-CZ" altLang="cs-CZ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8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468139" y="1391990"/>
            <a:ext cx="70567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Přibližně polovina přepravované ropy proudí do České republiky systémem TAL-IKL.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Kapacita ropovodu IKL: 11 mil. tun ropy, více než je zpracovatelská kapacita obou tuzemských rafinerií v Litvínově    a Kralupech nad Vltavou (celkem 8,5 mil. tun ropy/rok).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Ropovod TAL, na který ropovod IKL navazuje, je po významnou část roku zcela kapacitně vytížen, a proto nemůže plně pokrýt potřeby tuzemských rafinerií na dovoz ropy.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Přibližně 50 % dodávek tvoří ruská ropa dodávaná ropovodem Družba. Tento podíl se zavázala Česká republika postupně nahradit dodávkami z jiných zdrojů.</a:t>
            </a:r>
          </a:p>
          <a:p>
            <a:pPr algn="just" fontAlgn="ctr">
              <a:lnSpc>
                <a:spcPct val="150000"/>
              </a:lnSpc>
            </a:pPr>
            <a:endParaRPr lang="cs-CZ" sz="1800" dirty="0"/>
          </a:p>
          <a:p>
            <a:pPr algn="just"/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73110-80F4-4F2E-9CB3-A10681CE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cs-CZ" altLang="cs-CZ" b="0" kern="0" dirty="0"/>
              <a:t>Výchozí situace</a:t>
            </a:r>
          </a:p>
        </p:txBody>
      </p:sp>
    </p:spTree>
    <p:extLst>
      <p:ext uri="{BB962C8B-B14F-4D97-AF65-F5344CB8AC3E}">
        <p14:creationId xmlns:p14="http://schemas.microsoft.com/office/powerpoint/2010/main" val="94967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296219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Byly analyzovány možnosti navýšení dodávek ropy do ČR přes ropovody TAL,  ADRIA, SPSE a Oděsa – Brody. </a:t>
            </a:r>
          </a:p>
          <a:p>
            <a:pPr fontAlgn="ctr">
              <a:spcBef>
                <a:spcPts val="600"/>
              </a:spcBef>
              <a:spcAft>
                <a:spcPts val="1200"/>
              </a:spcAft>
            </a:pPr>
            <a:endParaRPr lang="cs-CZ" sz="1800" dirty="0"/>
          </a:p>
          <a:p>
            <a:pPr fontAlgn="ctr">
              <a:spcBef>
                <a:spcPts val="600"/>
              </a:spcBef>
              <a:spcAft>
                <a:spcPts val="1200"/>
              </a:spcAft>
            </a:pPr>
            <a:endParaRPr lang="cs-CZ" sz="1800" dirty="0"/>
          </a:p>
          <a:p>
            <a:pPr fontAlgn="ctr">
              <a:spcBef>
                <a:spcPts val="600"/>
              </a:spcBef>
              <a:spcAft>
                <a:spcPts val="1200"/>
              </a:spcAft>
            </a:pPr>
            <a:endParaRPr lang="cs-CZ" sz="1800" dirty="0"/>
          </a:p>
          <a:p>
            <a:pPr fontAlgn="ctr">
              <a:spcBef>
                <a:spcPts val="600"/>
              </a:spcBef>
              <a:spcAft>
                <a:spcPts val="1200"/>
              </a:spcAft>
            </a:pPr>
            <a:endParaRPr lang="cs-CZ" sz="1800" dirty="0"/>
          </a:p>
          <a:p>
            <a:pPr fontAlgn="ctr">
              <a:spcBef>
                <a:spcPts val="600"/>
              </a:spcBef>
              <a:spcAft>
                <a:spcPts val="1200"/>
              </a:spcAft>
            </a:pPr>
            <a:endParaRPr lang="cs-CZ" sz="1800" dirty="0"/>
          </a:p>
          <a:p>
            <a:pPr fontAlgn="ctr">
              <a:spcBef>
                <a:spcPts val="600"/>
              </a:spcBef>
              <a:spcAft>
                <a:spcPts val="1200"/>
              </a:spcAft>
            </a:pPr>
            <a:endParaRPr lang="cs-CZ" sz="1800" dirty="0"/>
          </a:p>
          <a:p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105831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Alternativní trasy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E5844C-4ADB-4F6D-9793-A32F89457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0" t="49048" r="36933" b="2538"/>
          <a:stretch/>
        </p:blipFill>
        <p:spPr>
          <a:xfrm>
            <a:off x="1764283" y="2160315"/>
            <a:ext cx="4320480" cy="266429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B9CD7A3-8DF3-43E0-BDFF-EE9C710FD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37607" r="24209" b="6380"/>
          <a:stretch/>
        </p:blipFill>
        <p:spPr bwMode="auto">
          <a:xfrm>
            <a:off x="756171" y="2088306"/>
            <a:ext cx="6484720" cy="35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97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511657"/>
            <a:ext cx="69127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Severní část systému SPSE vedoucí do německého Karlsruhe je dlouhodobě odstavena a vyprázdněna. Tato část není v tuto chvíli připravena na obnovení provozu.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Nutno zajistit dosažení složité obchodní dohody s akcionáři rafinérie </a:t>
            </a:r>
            <a:r>
              <a:rPr lang="cs-CZ" sz="1800" dirty="0" err="1"/>
              <a:t>Karslruhe</a:t>
            </a:r>
            <a:r>
              <a:rPr lang="cs-CZ" sz="1800" dirty="0"/>
              <a:t>, aby k zásobování této rafinérie využívali      i ropovod SPSE a tím uvolnili kapacitu na ropovodu TAL pro navýšené dodávky do České republiky.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Kromě vysokých nákladů a časových nároků na případné technické úpravy k obnovení provozního povolení by bylo nutné zajistit nákladné zaplnění provozní náplní vyprázdněné části SPSE.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cs-CZ" altLang="cs-CZ" b="0" kern="0" dirty="0"/>
              <a:t>Alternativní trasy  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2400" i="1" kern="0" dirty="0"/>
              <a:t>SPSE</a:t>
            </a:r>
          </a:p>
        </p:txBody>
      </p:sp>
    </p:spTree>
    <p:extLst>
      <p:ext uri="{BB962C8B-B14F-4D97-AF65-F5344CB8AC3E}">
        <p14:creationId xmlns:p14="http://schemas.microsoft.com/office/powerpoint/2010/main" val="107974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52291" y="1512243"/>
            <a:ext cx="68006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 systému ADRIA vedoucí z chorvatského přístavu </a:t>
            </a:r>
            <a:r>
              <a:rPr lang="cs-CZ" sz="1800" dirty="0" err="1"/>
              <a:t>Omišalj</a:t>
            </a:r>
            <a:r>
              <a:rPr lang="cs-CZ" sz="1800" dirty="0"/>
              <a:t> do Maďarska a dále na Slovensko není dostatečná kapacita pro zásobení ČR.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Volná kapacita pro ČR cca 1 mil. t/rok.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Úzká místa se nachází na vlastním ropovodu, na potrubním propojení mezi Maďarskem a Slovenskem a také na tankovištích v Maďarsku a SR – případná intenzifikace velmi nákladná.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Alternativní trasy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ADRIA</a:t>
            </a:r>
            <a:endParaRPr lang="cs-CZ" altLang="cs-CZ" i="1" kern="0" dirty="0"/>
          </a:p>
        </p:txBody>
      </p:sp>
    </p:spTree>
    <p:extLst>
      <p:ext uri="{BB962C8B-B14F-4D97-AF65-F5344CB8AC3E}">
        <p14:creationId xmlns:p14="http://schemas.microsoft.com/office/powerpoint/2010/main" val="332802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57706" y="1584251"/>
            <a:ext cx="68672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Ropovod je ve městě Brody napojen na stávající trasu jižní větve ropovodu Družba.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Vzhledem k válečnému konfliktu na Ukrajině je nejistý technický stav ropovodu a přístavu.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Velmi riziková doprava přes Černé moře.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 ropovodu Oděsa-Brody se nachází mnoholetá provozní náplň neznámé kvality.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Trasa jižní větve ropovodu Družba Brody-</a:t>
            </a:r>
            <a:r>
              <a:rPr lang="cs-CZ" sz="1800" dirty="0" err="1"/>
              <a:t>Budkovce</a:t>
            </a:r>
            <a:r>
              <a:rPr lang="cs-CZ" sz="1800" dirty="0"/>
              <a:t> (předávací bod v SR) je stále pod vlivem ruské společnosti </a:t>
            </a:r>
            <a:r>
              <a:rPr lang="cs-CZ" sz="1800" dirty="0" err="1"/>
              <a:t>Transňěft</a:t>
            </a:r>
            <a:r>
              <a:rPr lang="cs-CZ" sz="1800" dirty="0"/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Alternativní trasy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Oděsa - Brody</a:t>
            </a:r>
          </a:p>
        </p:txBody>
      </p:sp>
    </p:spTree>
    <p:extLst>
      <p:ext uri="{BB962C8B-B14F-4D97-AF65-F5344CB8AC3E}">
        <p14:creationId xmlns:p14="http://schemas.microsoft.com/office/powerpoint/2010/main" val="40232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391990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MERO  je spoluvlastníkem a má možnost ovlivňovat a podílet se na přímém řízení společností provozující konsorcium TAL, vč. přidělování přepravních kapacit a budoucího rozvoje společnosti a tím ochránit budoucí zájmy ČR.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Ropovod TAL je přímo napojen na infrastrukturu MERO           v německém </a:t>
            </a:r>
            <a:r>
              <a:rPr lang="cs-CZ" sz="1800" dirty="0" err="1"/>
              <a:t>Vohburgu</a:t>
            </a:r>
            <a:r>
              <a:rPr lang="cs-CZ" sz="1800" dirty="0"/>
              <a:t>, odkud je do ČR standardně přepravováno více druhů rop přes ropovod IKL.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MERO má jako akcionář přístup k informacím o technickém stavu celého systému TAL, na rozdíl od ostatních ropovodních systémů, kde je velká řada neznámých faktorů z hlediska technického stavu zařízení a dostupných provozních kapacit.</a:t>
            </a:r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cs-CZ" altLang="cs-CZ" b="0" kern="0" dirty="0"/>
              <a:t>Alternativní trasy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2400" i="1" kern="0" dirty="0"/>
              <a:t>TAL</a:t>
            </a:r>
          </a:p>
        </p:txBody>
      </p:sp>
    </p:spTree>
    <p:extLst>
      <p:ext uri="{BB962C8B-B14F-4D97-AF65-F5344CB8AC3E}">
        <p14:creationId xmlns:p14="http://schemas.microsoft.com/office/powerpoint/2010/main" val="289684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9342" y="1549842"/>
            <a:ext cx="68355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Způsob alokace přepravní kapacity je zcela transparentní. Jedná se o konsorcium 9 akcionářů s jasně danými pravidly postavenými na komerční bázi a více než 50tiletou zkušeností s tímto typem provozu.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TAL je provozován jako provozní jednotka zajišťující dodávky ropy pro 8 rafinérií ve třech zemích EU, čímž dosahuje vysoké efektivity s optimálními provozními náklady.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Případná intenzifikace ropovodu TAL je ve vysokém stupni rozpracovanosti. Již v roce 2016 byla zpracovaná studie definující kroky k navýšení kapacity ropovodu TAL. </a:t>
            </a:r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cs-CZ" altLang="cs-CZ" b="0" kern="0" dirty="0"/>
              <a:t>Alternativní trasy</a:t>
            </a:r>
          </a:p>
          <a:p>
            <a:pPr algn="just" eaLnBrk="1" hangingPunct="1">
              <a:spcBef>
                <a:spcPts val="600"/>
              </a:spcBef>
            </a:pPr>
            <a:r>
              <a:rPr lang="cs-CZ" altLang="cs-CZ" sz="2400" i="1" kern="0" dirty="0"/>
              <a:t>TAL</a:t>
            </a:r>
          </a:p>
        </p:txBody>
      </p:sp>
    </p:spTree>
    <p:extLst>
      <p:ext uri="{BB962C8B-B14F-4D97-AF65-F5344CB8AC3E}">
        <p14:creationId xmlns:p14="http://schemas.microsoft.com/office/powerpoint/2010/main" val="169077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457360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Na ropovodu nejsou zásadní omezení. Není potřeba výstavby nových úseků, zdvojení stávající trasy ropovodu, výstavby nových nádrží či úprav v přístavu.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Jedná se především o modernizaci kompletního čerpacího systému a realizaci dílčích úprav na čerpacích a koncových stanicích.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Oproti ostatním ropovodům lze provést intenzifikaci během cca  25 měsíců s řádově nižšími náklady.</a:t>
            </a:r>
            <a:endParaRPr lang="cs-CZ" sz="1700" dirty="0">
              <a:highlight>
                <a:srgbClr val="FFFF00"/>
              </a:highlight>
            </a:endParaRPr>
          </a:p>
          <a:p>
            <a:pPr marL="285750" indent="-285750" algn="just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/>
              <a:t>TAL obdržel v červenci 2022 nové provozní povolení</a:t>
            </a:r>
            <a:r>
              <a:rPr lang="cs-CZ" sz="1700" dirty="0"/>
              <a:t>, které dovoluje navýšit rychlost čerpání ropovodu TAL až na            </a:t>
            </a:r>
            <a:r>
              <a:rPr lang="cs-CZ" sz="1700" b="1" dirty="0"/>
              <a:t>7.500 m3/hod</a:t>
            </a:r>
            <a:r>
              <a:rPr lang="cs-CZ" sz="1700" dirty="0"/>
              <a:t>, potřebnou pro  přepravu navýšeného množství ropy do ČR o další cca </a:t>
            </a:r>
            <a:r>
              <a:rPr lang="cs-CZ" sz="1700" b="1" dirty="0"/>
              <a:t>4 mil. tun ročně</a:t>
            </a:r>
            <a:r>
              <a:rPr lang="cs-CZ" sz="1700" dirty="0"/>
              <a:t>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Tohoto zvýšeného výkonu lze dosáhnout po dokončení technických úprav, tzv. projektu TAL+.</a:t>
            </a:r>
          </a:p>
          <a:p>
            <a:pPr algn="just"/>
            <a:endParaRPr lang="cs-CZ" sz="1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Alternativní trasy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TAL</a:t>
            </a:r>
          </a:p>
        </p:txBody>
      </p:sp>
    </p:spTree>
    <p:extLst>
      <p:ext uri="{BB962C8B-B14F-4D97-AF65-F5344CB8AC3E}">
        <p14:creationId xmlns:p14="http://schemas.microsoft.com/office/powerpoint/2010/main" val="420690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296219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Projekt </a:t>
            </a:r>
            <a:r>
              <a:rPr lang="cs-CZ" dirty="0"/>
              <a:t>TAL+</a:t>
            </a:r>
            <a:endParaRPr lang="cs-CZ" altLang="cs-CZ" b="0" kern="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5C3239-A0E9-4F73-A106-EB758F1D83F1}"/>
              </a:ext>
            </a:extLst>
          </p:cNvPr>
          <p:cNvSpPr/>
          <p:nvPr/>
        </p:nvSpPr>
        <p:spPr>
          <a:xfrm>
            <a:off x="612155" y="1511078"/>
            <a:ext cx="698477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Nejvhodnější, nákladově nejefektivnější varianta substituce dodávek ruské ropy z ropovodu Družba, proveditelná do 25 měsíců, je intenzifikace ropovodu TAL, tzv. projekt TAL+.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Technické úpravy (intenzifikace) na ropovodu TAL poskytnou navýšení provozní kapacity o 4 mil. tun ročně v systému TAL pro ČR.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Kromě úprav na ropovodu TAL bude potřeba provést dílčí úpravy na tankovišti MERO </a:t>
            </a:r>
            <a:r>
              <a:rPr lang="cs-CZ" sz="1700" dirty="0" err="1"/>
              <a:t>Germany</a:t>
            </a:r>
            <a:r>
              <a:rPr lang="cs-CZ" sz="1700" dirty="0"/>
              <a:t> ve </a:t>
            </a:r>
            <a:r>
              <a:rPr lang="cs-CZ" sz="1700" dirty="0" err="1"/>
              <a:t>Vohburgu</a:t>
            </a:r>
            <a:r>
              <a:rPr lang="cs-CZ" sz="1700" dirty="0"/>
              <a:t> a na Centrálním tankovišti ropy v Nelahozevsi.</a:t>
            </a:r>
          </a:p>
        </p:txBody>
      </p:sp>
    </p:spTree>
    <p:extLst>
      <p:ext uri="{BB962C8B-B14F-4D97-AF65-F5344CB8AC3E}">
        <p14:creationId xmlns:p14="http://schemas.microsoft.com/office/powerpoint/2010/main" val="307284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296219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293613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Projekt </a:t>
            </a:r>
            <a:r>
              <a:rPr lang="cs-CZ" dirty="0"/>
              <a:t>TAL+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Současný stav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5C3239-A0E9-4F73-A106-EB758F1D83F1}"/>
              </a:ext>
            </a:extLst>
          </p:cNvPr>
          <p:cNvSpPr/>
          <p:nvPr/>
        </p:nvSpPr>
        <p:spPr>
          <a:xfrm>
            <a:off x="612155" y="1511078"/>
            <a:ext cx="69847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b="1" dirty="0"/>
              <a:t>Přípravná fáze projektu TAL+  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Probíhá realizace přípravné fáze.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Studie proveditelnosti  do 30.10. 2022. Předmětem studie je:</a:t>
            </a: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specifikace způsobu intenzifikace ropovodu</a:t>
            </a: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harmonogram realizace</a:t>
            </a:r>
          </a:p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odhad investičních nákladů</a:t>
            </a:r>
          </a:p>
          <a:p>
            <a:pPr marL="742950" lvl="1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analýza možných negativních dopadů na ostatní akcionáře TAL.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Tyto podklady jsou zásadní pro získání souhlasu ostatních akcionářů, naplánovaní harmonogramu realizace a upřesnění odhadu potřebných nákladů na realizaci.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Termín dokončení: 11/2022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40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67970-44E7-461C-BA1A-7452E121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2" y="324002"/>
            <a:ext cx="5216525" cy="1031875"/>
          </a:xfrm>
        </p:spPr>
        <p:txBody>
          <a:bodyPr/>
          <a:lstStyle/>
          <a:p>
            <a:r>
              <a:rPr lang="cs-CZ" b="0" dirty="0"/>
              <a:t>Základní údaje o společnosti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B1DCCF-FC66-4C18-8627-82634861B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5" t="58322" r="7860" b="4404"/>
          <a:stretch/>
        </p:blipFill>
        <p:spPr>
          <a:xfrm>
            <a:off x="966" y="1751215"/>
            <a:ext cx="7969230" cy="36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684163" y="1296219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Projekt </a:t>
            </a:r>
            <a:r>
              <a:rPr lang="cs-CZ" dirty="0"/>
              <a:t>TAL+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Financování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5C3239-A0E9-4F73-A106-EB758F1D83F1}"/>
              </a:ext>
            </a:extLst>
          </p:cNvPr>
          <p:cNvSpPr/>
          <p:nvPr/>
        </p:nvSpPr>
        <p:spPr>
          <a:xfrm>
            <a:off x="612155" y="1800275"/>
            <a:ext cx="69847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b="1" dirty="0"/>
              <a:t>Využití dotačního titulu </a:t>
            </a:r>
            <a:r>
              <a:rPr lang="cs-CZ" b="1" dirty="0" err="1"/>
              <a:t>REPowerEU</a:t>
            </a:r>
            <a:r>
              <a:rPr lang="cs-CZ" b="1" dirty="0"/>
              <a:t> / Národní Plán Obnovy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TAL+ pro zajištění dodávek pro ČR je podporován EU a je na jeho realizaci alokována finanční podpora v dotačním fondu </a:t>
            </a:r>
            <a:r>
              <a:rPr lang="cs-CZ" dirty="0" err="1"/>
              <a:t>REPowerEU</a:t>
            </a:r>
            <a:r>
              <a:rPr lang="cs-CZ" dirty="0"/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Ze strany MERO byly předány v září 2022 veškeré požadované podklady na MPO pro rozšíření nové komponenty do NPO (Národní Plán Obnovy).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Čeká se na posouzení dokumentů ze strany EK (Evropské Komise), stanovisko ÚOHS, schválení aktualizace Národního Plánu Obnovy ze strany vládou ČR.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Předpoklad čerpání dotace: 2023-2026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6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929323-0AE3-4503-8E14-3DC84D4A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25" y="324002"/>
            <a:ext cx="561662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Projekt </a:t>
            </a:r>
            <a:r>
              <a:rPr lang="cs-CZ" dirty="0"/>
              <a:t>TAL+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Výsledky studie proveditelnosti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564C811-5AED-4B4C-8157-1566983F4F84}"/>
              </a:ext>
            </a:extLst>
          </p:cNvPr>
          <p:cNvSpPr/>
          <p:nvPr/>
        </p:nvSpPr>
        <p:spPr>
          <a:xfrm>
            <a:off x="324124" y="1728267"/>
            <a:ext cx="748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150000"/>
              </a:lnSpc>
            </a:pPr>
            <a:r>
              <a:rPr lang="cs-CZ" b="1" dirty="0"/>
              <a:t>Kapacita</a:t>
            </a:r>
            <a:endParaRPr lang="cs-CZ" sz="18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71BAE3-D1E8-486F-9B44-FA1C5A7D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5" t="29820" r="6758" b="35586"/>
          <a:stretch/>
        </p:blipFill>
        <p:spPr>
          <a:xfrm>
            <a:off x="540147" y="2376339"/>
            <a:ext cx="70567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929323-0AE3-4503-8E14-3DC84D4A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23" y="312493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Projekt </a:t>
            </a:r>
            <a:r>
              <a:rPr lang="cs-CZ" dirty="0"/>
              <a:t>TAL+</a:t>
            </a:r>
          </a:p>
          <a:p>
            <a:pPr eaLnBrk="1" hangingPunct="1"/>
            <a:r>
              <a:rPr lang="cs-CZ" altLang="cs-CZ" sz="2400" i="1" kern="0" dirty="0"/>
              <a:t>Harmonogram</a:t>
            </a:r>
          </a:p>
        </p:txBody>
      </p:sp>
      <p:grpSp>
        <p:nvGrpSpPr>
          <p:cNvPr id="7" name="Group 43">
            <a:extLst>
              <a:ext uri="{FF2B5EF4-FFF2-40B4-BE49-F238E27FC236}">
                <a16:creationId xmlns:a16="http://schemas.microsoft.com/office/drawing/2014/main" id="{09E1BCC4-B81E-43D8-BF2C-4D7A3F4BE969}"/>
              </a:ext>
            </a:extLst>
          </p:cNvPr>
          <p:cNvGrpSpPr/>
          <p:nvPr/>
        </p:nvGrpSpPr>
        <p:grpSpPr>
          <a:xfrm>
            <a:off x="194810" y="1857606"/>
            <a:ext cx="7618145" cy="3543488"/>
            <a:chOff x="132806" y="964346"/>
            <a:chExt cx="11926388" cy="4827414"/>
          </a:xfrm>
        </p:grpSpPr>
        <p:cxnSp>
          <p:nvCxnSpPr>
            <p:cNvPr id="8" name="Straight Connector 4">
              <a:extLst>
                <a:ext uri="{FF2B5EF4-FFF2-40B4-BE49-F238E27FC236}">
                  <a16:creationId xmlns:a16="http://schemas.microsoft.com/office/drawing/2014/main" id="{0AF1A99D-47CE-4AAD-9CE0-318EE15F7A08}"/>
                </a:ext>
              </a:extLst>
            </p:cNvPr>
            <p:cNvCxnSpPr/>
            <p:nvPr/>
          </p:nvCxnSpPr>
          <p:spPr>
            <a:xfrm>
              <a:off x="132806" y="3429000"/>
              <a:ext cx="11926388" cy="0"/>
            </a:xfrm>
            <a:prstGeom prst="line">
              <a:avLst/>
            </a:prstGeom>
            <a:ln w="635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96356772-9C3B-4F57-AF8A-791459B0A602}"/>
                </a:ext>
              </a:extLst>
            </p:cNvPr>
            <p:cNvGrpSpPr/>
            <p:nvPr/>
          </p:nvGrpSpPr>
          <p:grpSpPr>
            <a:xfrm>
              <a:off x="834219" y="3240490"/>
              <a:ext cx="2278628" cy="2551270"/>
              <a:chOff x="1202708" y="3240490"/>
              <a:chExt cx="2278628" cy="2551270"/>
            </a:xfrm>
          </p:grpSpPr>
          <p:sp>
            <p:nvSpPr>
              <p:cNvPr id="34" name="Oval 5">
                <a:extLst>
                  <a:ext uri="{FF2B5EF4-FFF2-40B4-BE49-F238E27FC236}">
                    <a16:creationId xmlns:a16="http://schemas.microsoft.com/office/drawing/2014/main" id="{E6AECDFB-999A-4240-A644-32B4A07EAF3C}"/>
                  </a:ext>
                </a:extLst>
              </p:cNvPr>
              <p:cNvSpPr/>
              <p:nvPr/>
            </p:nvSpPr>
            <p:spPr>
              <a:xfrm>
                <a:off x="1202708" y="3240490"/>
                <a:ext cx="377020" cy="37702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76FDF26B-0AC3-4255-9956-D2BEE8A7815F}"/>
                  </a:ext>
                </a:extLst>
              </p:cNvPr>
              <p:cNvSpPr/>
              <p:nvPr/>
            </p:nvSpPr>
            <p:spPr>
              <a:xfrm>
                <a:off x="1336626" y="3826486"/>
                <a:ext cx="109183" cy="196527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grpSp>
            <p:nvGrpSpPr>
              <p:cNvPr id="36" name="Group 9">
                <a:extLst>
                  <a:ext uri="{FF2B5EF4-FFF2-40B4-BE49-F238E27FC236}">
                    <a16:creationId xmlns:a16="http://schemas.microsoft.com/office/drawing/2014/main" id="{8557397E-F10B-47EA-B6C6-8AC45F4C36F1}"/>
                  </a:ext>
                </a:extLst>
              </p:cNvPr>
              <p:cNvGrpSpPr/>
              <p:nvPr/>
            </p:nvGrpSpPr>
            <p:grpSpPr>
              <a:xfrm>
                <a:off x="1725805" y="4410913"/>
                <a:ext cx="1755531" cy="882387"/>
                <a:chOff x="361029" y="5521147"/>
                <a:chExt cx="1755531" cy="882387"/>
              </a:xfrm>
            </p:grpSpPr>
            <p:sp>
              <p:nvSpPr>
                <p:cNvPr id="37" name="TextBox 7">
                  <a:extLst>
                    <a:ext uri="{FF2B5EF4-FFF2-40B4-BE49-F238E27FC236}">
                      <a16:creationId xmlns:a16="http://schemas.microsoft.com/office/drawing/2014/main" id="{41E5A6E8-5872-4535-B853-70CE64AA5FA4}"/>
                    </a:ext>
                  </a:extLst>
                </p:cNvPr>
                <p:cNvSpPr txBox="1"/>
                <p:nvPr/>
              </p:nvSpPr>
              <p:spPr>
                <a:xfrm>
                  <a:off x="384913" y="5521147"/>
                  <a:ext cx="1426827" cy="440259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cs-CZ" sz="1500" b="1" dirty="0">
                      <a:latin typeface="+mj-lt"/>
                    </a:rPr>
                    <a:t>10/2022</a:t>
                  </a:r>
                  <a:endParaRPr lang="en-US" sz="1500" b="1" dirty="0">
                    <a:latin typeface="+mj-lt"/>
                  </a:endParaRPr>
                </a:p>
              </p:txBody>
            </p:sp>
            <p:sp>
              <p:nvSpPr>
                <p:cNvPr id="38" name="TextBox 8">
                  <a:extLst>
                    <a:ext uri="{FF2B5EF4-FFF2-40B4-BE49-F238E27FC236}">
                      <a16:creationId xmlns:a16="http://schemas.microsoft.com/office/drawing/2014/main" id="{8857A322-5320-4AC8-8536-8BEAE19FF154}"/>
                    </a:ext>
                  </a:extLst>
                </p:cNvPr>
                <p:cNvSpPr txBox="1"/>
                <p:nvPr/>
              </p:nvSpPr>
              <p:spPr>
                <a:xfrm>
                  <a:off x="361029" y="5963275"/>
                  <a:ext cx="1755531" cy="440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cs-CZ" sz="1050" b="1" dirty="0">
                      <a:latin typeface="+mj-lt"/>
                    </a:rPr>
                    <a:t>Studie proveditelnosti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</p:grp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009BEBBB-AF99-4EBB-8622-F6DCDB4767C7}"/>
                </a:ext>
              </a:extLst>
            </p:cNvPr>
            <p:cNvGrpSpPr/>
            <p:nvPr/>
          </p:nvGrpSpPr>
          <p:grpSpPr>
            <a:xfrm flipV="1">
              <a:off x="3112848" y="964346"/>
              <a:ext cx="1973808" cy="2653164"/>
              <a:chOff x="1202708" y="3240490"/>
              <a:chExt cx="1973808" cy="2653164"/>
            </a:xfrm>
          </p:grpSpPr>
          <p:sp>
            <p:nvSpPr>
              <p:cNvPr id="29" name="Oval 12">
                <a:extLst>
                  <a:ext uri="{FF2B5EF4-FFF2-40B4-BE49-F238E27FC236}">
                    <a16:creationId xmlns:a16="http://schemas.microsoft.com/office/drawing/2014/main" id="{E29B711A-FB39-45AE-B5DF-C5B5D123DD88}"/>
                  </a:ext>
                </a:extLst>
              </p:cNvPr>
              <p:cNvSpPr/>
              <p:nvPr/>
            </p:nvSpPr>
            <p:spPr>
              <a:xfrm>
                <a:off x="1202708" y="3240490"/>
                <a:ext cx="377020" cy="3770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8595CD2A-4860-4182-B48B-FDADC6B8DC4A}"/>
                  </a:ext>
                </a:extLst>
              </p:cNvPr>
              <p:cNvSpPr/>
              <p:nvPr/>
            </p:nvSpPr>
            <p:spPr>
              <a:xfrm>
                <a:off x="1336626" y="3826486"/>
                <a:ext cx="109183" cy="196527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grpSp>
            <p:nvGrpSpPr>
              <p:cNvPr id="31" name="Group 14">
                <a:extLst>
                  <a:ext uri="{FF2B5EF4-FFF2-40B4-BE49-F238E27FC236}">
                    <a16:creationId xmlns:a16="http://schemas.microsoft.com/office/drawing/2014/main" id="{0BFFA0D9-98C0-4B5D-A226-B6093B18B0AB}"/>
                  </a:ext>
                </a:extLst>
              </p:cNvPr>
              <p:cNvGrpSpPr/>
              <p:nvPr/>
            </p:nvGrpSpPr>
            <p:grpSpPr>
              <a:xfrm>
                <a:off x="1725807" y="5012929"/>
                <a:ext cx="1450709" cy="880725"/>
                <a:chOff x="361031" y="6123163"/>
                <a:chExt cx="1450709" cy="880725"/>
              </a:xfrm>
            </p:grpSpPr>
            <p:sp>
              <p:nvSpPr>
                <p:cNvPr id="32" name="TextBox 15">
                  <a:extLst>
                    <a:ext uri="{FF2B5EF4-FFF2-40B4-BE49-F238E27FC236}">
                      <a16:creationId xmlns:a16="http://schemas.microsoft.com/office/drawing/2014/main" id="{056D92E2-B93E-4D3B-850E-703E0239A6D5}"/>
                    </a:ext>
                  </a:extLst>
                </p:cNvPr>
                <p:cNvSpPr txBox="1"/>
                <p:nvPr/>
              </p:nvSpPr>
              <p:spPr>
                <a:xfrm flipV="1">
                  <a:off x="384913" y="6563630"/>
                  <a:ext cx="1426827" cy="440258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cs-CZ" sz="1500" b="1" dirty="0">
                      <a:latin typeface="+mj-lt"/>
                    </a:rPr>
                    <a:t>11/2022</a:t>
                  </a:r>
                  <a:endParaRPr lang="en-US" sz="1500" b="1" dirty="0">
                    <a:latin typeface="+mj-lt"/>
                  </a:endParaRPr>
                </a:p>
              </p:txBody>
            </p:sp>
            <p:sp>
              <p:nvSpPr>
                <p:cNvPr id="33" name="TextBox 16">
                  <a:extLst>
                    <a:ext uri="{FF2B5EF4-FFF2-40B4-BE49-F238E27FC236}">
                      <a16:creationId xmlns:a16="http://schemas.microsoft.com/office/drawing/2014/main" id="{E5DF3989-2C03-4420-87D2-6BDD1DEED5B6}"/>
                    </a:ext>
                  </a:extLst>
                </p:cNvPr>
                <p:cNvSpPr txBox="1"/>
                <p:nvPr/>
              </p:nvSpPr>
              <p:spPr>
                <a:xfrm flipV="1">
                  <a:off x="361031" y="6123163"/>
                  <a:ext cx="1426829" cy="440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cs-CZ"/>
                  </a:defPPr>
                  <a:lvl1pPr>
                    <a:spcBef>
                      <a:spcPts val="450"/>
                    </a:spcBef>
                    <a:defRPr sz="1050" b="1">
                      <a:latin typeface="+mj-lt"/>
                    </a:defRPr>
                  </a:lvl1pPr>
                </a:lstStyle>
                <a:p>
                  <a:r>
                    <a:rPr lang="cs-CZ" dirty="0"/>
                    <a:t>Schválení akcionáři TAL</a:t>
                  </a:r>
                  <a:endParaRPr lang="en-US" dirty="0"/>
                </a:p>
              </p:txBody>
            </p:sp>
          </p:grpSp>
        </p:grpSp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CAFAE560-7160-47FF-AE8B-4D7A49018248}"/>
                </a:ext>
              </a:extLst>
            </p:cNvPr>
            <p:cNvGrpSpPr/>
            <p:nvPr/>
          </p:nvGrpSpPr>
          <p:grpSpPr>
            <a:xfrm>
              <a:off x="5391477" y="3240490"/>
              <a:ext cx="1973808" cy="2551269"/>
              <a:chOff x="1202708" y="3240490"/>
              <a:chExt cx="1973808" cy="2551269"/>
            </a:xfrm>
          </p:grpSpPr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68002E90-E4F2-4D6A-9F53-421AED0791BB}"/>
                  </a:ext>
                </a:extLst>
              </p:cNvPr>
              <p:cNvSpPr/>
              <p:nvPr/>
            </p:nvSpPr>
            <p:spPr>
              <a:xfrm>
                <a:off x="1202708" y="3240490"/>
                <a:ext cx="377020" cy="37702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sp>
            <p:nvSpPr>
              <p:cNvPr id="25" name="Rectangle 19">
                <a:extLst>
                  <a:ext uri="{FF2B5EF4-FFF2-40B4-BE49-F238E27FC236}">
                    <a16:creationId xmlns:a16="http://schemas.microsoft.com/office/drawing/2014/main" id="{576C4865-9AA6-476C-AF34-84AF69811FDA}"/>
                  </a:ext>
                </a:extLst>
              </p:cNvPr>
              <p:cNvSpPr/>
              <p:nvPr/>
            </p:nvSpPr>
            <p:spPr>
              <a:xfrm>
                <a:off x="1336627" y="3826485"/>
                <a:ext cx="109183" cy="196527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grpSp>
            <p:nvGrpSpPr>
              <p:cNvPr id="26" name="Group 20">
                <a:extLst>
                  <a:ext uri="{FF2B5EF4-FFF2-40B4-BE49-F238E27FC236}">
                    <a16:creationId xmlns:a16="http://schemas.microsoft.com/office/drawing/2014/main" id="{5AAFABB0-0E27-41D1-93B8-E2B2F81F1EF8}"/>
                  </a:ext>
                </a:extLst>
              </p:cNvPr>
              <p:cNvGrpSpPr/>
              <p:nvPr/>
            </p:nvGrpSpPr>
            <p:grpSpPr>
              <a:xfrm>
                <a:off x="1725807" y="4410913"/>
                <a:ext cx="1450709" cy="1189870"/>
                <a:chOff x="361031" y="5521147"/>
                <a:chExt cx="1450709" cy="1189870"/>
              </a:xfrm>
            </p:grpSpPr>
            <p:sp>
              <p:nvSpPr>
                <p:cNvPr id="27" name="TextBox 21">
                  <a:extLst>
                    <a:ext uri="{FF2B5EF4-FFF2-40B4-BE49-F238E27FC236}">
                      <a16:creationId xmlns:a16="http://schemas.microsoft.com/office/drawing/2014/main" id="{C4377F19-6EFE-4201-9DB4-D9C922DF44EA}"/>
                    </a:ext>
                  </a:extLst>
                </p:cNvPr>
                <p:cNvSpPr txBox="1"/>
                <p:nvPr/>
              </p:nvSpPr>
              <p:spPr>
                <a:xfrm>
                  <a:off x="384913" y="5521147"/>
                  <a:ext cx="1426827" cy="440259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cs-CZ" sz="1500" b="1" dirty="0">
                      <a:latin typeface="+mj-lt"/>
                    </a:rPr>
                    <a:t>03/</a:t>
                  </a:r>
                  <a:r>
                    <a:rPr lang="en-US" sz="1500" b="1" dirty="0">
                      <a:latin typeface="+mj-lt"/>
                    </a:rPr>
                    <a:t>20</a:t>
                  </a:r>
                  <a:r>
                    <a:rPr lang="cs-CZ" sz="1500" b="1" dirty="0">
                      <a:latin typeface="+mj-lt"/>
                    </a:rPr>
                    <a:t>23</a:t>
                  </a:r>
                  <a:endParaRPr lang="en-US" sz="1500" b="1" dirty="0">
                    <a:latin typeface="+mj-lt"/>
                  </a:endParaRPr>
                </a:p>
              </p:txBody>
            </p:sp>
            <p:sp>
              <p:nvSpPr>
                <p:cNvPr id="28" name="TextBox 22">
                  <a:extLst>
                    <a:ext uri="{FF2B5EF4-FFF2-40B4-BE49-F238E27FC236}">
                      <a16:creationId xmlns:a16="http://schemas.microsoft.com/office/drawing/2014/main" id="{B23E2CB5-02FF-4873-8112-479832EBD47A}"/>
                    </a:ext>
                  </a:extLst>
                </p:cNvPr>
                <p:cNvSpPr txBox="1"/>
                <p:nvPr/>
              </p:nvSpPr>
              <p:spPr>
                <a:xfrm>
                  <a:off x="361031" y="5963275"/>
                  <a:ext cx="1426829" cy="7477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cs-CZ" sz="1050" b="1" dirty="0">
                      <a:latin typeface="+mj-lt"/>
                    </a:rPr>
                    <a:t>Výběr dodavatele</a:t>
                  </a:r>
                  <a:endParaRPr lang="en-US" sz="1050" b="1" dirty="0">
                    <a:latin typeface="+mj-lt"/>
                  </a:endParaRPr>
                </a:p>
                <a:p>
                  <a:pPr>
                    <a:spcBef>
                      <a:spcPts val="450"/>
                    </a:spcBef>
                  </a:pPr>
                  <a:endParaRPr lang="en-US" sz="1050" dirty="0">
                    <a:latin typeface="+mj-lt"/>
                  </a:endParaRPr>
                </a:p>
              </p:txBody>
            </p:sp>
          </p:grp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25BF891E-FD67-44EB-997D-8C7B4A2B8E41}"/>
                </a:ext>
              </a:extLst>
            </p:cNvPr>
            <p:cNvGrpSpPr/>
            <p:nvPr/>
          </p:nvGrpSpPr>
          <p:grpSpPr>
            <a:xfrm flipV="1">
              <a:off x="7670106" y="964346"/>
              <a:ext cx="1973808" cy="2653164"/>
              <a:chOff x="1202708" y="3240490"/>
              <a:chExt cx="1973808" cy="2653164"/>
            </a:xfrm>
          </p:grpSpPr>
          <p:sp>
            <p:nvSpPr>
              <p:cNvPr id="19" name="Oval 24">
                <a:extLst>
                  <a:ext uri="{FF2B5EF4-FFF2-40B4-BE49-F238E27FC236}">
                    <a16:creationId xmlns:a16="http://schemas.microsoft.com/office/drawing/2014/main" id="{9D0E7B96-6220-4404-A76E-C92B45AB1D58}"/>
                  </a:ext>
                </a:extLst>
              </p:cNvPr>
              <p:cNvSpPr/>
              <p:nvPr/>
            </p:nvSpPr>
            <p:spPr>
              <a:xfrm>
                <a:off x="1202708" y="3240490"/>
                <a:ext cx="377020" cy="377020"/>
              </a:xfrm>
              <a:prstGeom prst="ellipse">
                <a:avLst/>
              </a:prstGeom>
              <a:solidFill>
                <a:srgbClr val="008A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sp>
            <p:nvSpPr>
              <p:cNvPr id="20" name="Rectangle 25">
                <a:extLst>
                  <a:ext uri="{FF2B5EF4-FFF2-40B4-BE49-F238E27FC236}">
                    <a16:creationId xmlns:a16="http://schemas.microsoft.com/office/drawing/2014/main" id="{E6C7D6B5-850C-4065-96D9-C70D68314692}"/>
                  </a:ext>
                </a:extLst>
              </p:cNvPr>
              <p:cNvSpPr/>
              <p:nvPr/>
            </p:nvSpPr>
            <p:spPr>
              <a:xfrm>
                <a:off x="1336626" y="3826486"/>
                <a:ext cx="109183" cy="1965274"/>
              </a:xfrm>
              <a:prstGeom prst="rect">
                <a:avLst/>
              </a:prstGeom>
              <a:solidFill>
                <a:srgbClr val="008A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174BDCD2-8BF0-49E4-AAE9-AA452FBDFD0E}"/>
                  </a:ext>
                </a:extLst>
              </p:cNvPr>
              <p:cNvGrpSpPr/>
              <p:nvPr/>
            </p:nvGrpSpPr>
            <p:grpSpPr>
              <a:xfrm>
                <a:off x="1725807" y="5233057"/>
                <a:ext cx="1450709" cy="660597"/>
                <a:chOff x="361031" y="6343291"/>
                <a:chExt cx="1450709" cy="660597"/>
              </a:xfrm>
            </p:grpSpPr>
            <p:sp>
              <p:nvSpPr>
                <p:cNvPr id="22" name="TextBox 27">
                  <a:extLst>
                    <a:ext uri="{FF2B5EF4-FFF2-40B4-BE49-F238E27FC236}">
                      <a16:creationId xmlns:a16="http://schemas.microsoft.com/office/drawing/2014/main" id="{19DBAB82-5E81-48ED-9541-B1DA112A0916}"/>
                    </a:ext>
                  </a:extLst>
                </p:cNvPr>
                <p:cNvSpPr txBox="1"/>
                <p:nvPr/>
              </p:nvSpPr>
              <p:spPr>
                <a:xfrm flipV="1">
                  <a:off x="384913" y="6563630"/>
                  <a:ext cx="1426827" cy="440258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cs-CZ" sz="1500" b="1" dirty="0">
                      <a:latin typeface="+mj-lt"/>
                    </a:rPr>
                    <a:t>12/</a:t>
                  </a:r>
                  <a:r>
                    <a:rPr lang="en-US" sz="1500" b="1" dirty="0">
                      <a:latin typeface="+mj-lt"/>
                    </a:rPr>
                    <a:t>202</a:t>
                  </a:r>
                  <a:r>
                    <a:rPr lang="cs-CZ" sz="1500" b="1" dirty="0">
                      <a:latin typeface="+mj-lt"/>
                    </a:rPr>
                    <a:t>4</a:t>
                  </a:r>
                  <a:endParaRPr lang="en-US" sz="1500" b="1" dirty="0">
                    <a:latin typeface="+mj-lt"/>
                  </a:endParaRPr>
                </a:p>
              </p:txBody>
            </p:sp>
            <p:sp>
              <p:nvSpPr>
                <p:cNvPr id="23" name="TextBox 28">
                  <a:extLst>
                    <a:ext uri="{FF2B5EF4-FFF2-40B4-BE49-F238E27FC236}">
                      <a16:creationId xmlns:a16="http://schemas.microsoft.com/office/drawing/2014/main" id="{11C3E75F-A78D-400F-BA9F-D15EEEB2533F}"/>
                    </a:ext>
                  </a:extLst>
                </p:cNvPr>
                <p:cNvSpPr txBox="1"/>
                <p:nvPr/>
              </p:nvSpPr>
              <p:spPr>
                <a:xfrm flipV="1">
                  <a:off x="361031" y="6343291"/>
                  <a:ext cx="1426829" cy="2201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cs-CZ" sz="1050" b="1" dirty="0">
                      <a:latin typeface="+mj-lt"/>
                    </a:rPr>
                    <a:t>Realizace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21AE7066-897D-4D72-AD3E-675AE6214366}"/>
                </a:ext>
              </a:extLst>
            </p:cNvPr>
            <p:cNvGrpSpPr/>
            <p:nvPr/>
          </p:nvGrpSpPr>
          <p:grpSpPr>
            <a:xfrm>
              <a:off x="9948733" y="3240490"/>
              <a:ext cx="1973808" cy="2551270"/>
              <a:chOff x="1202708" y="3240490"/>
              <a:chExt cx="1973808" cy="2551270"/>
            </a:xfrm>
          </p:grpSpPr>
          <p:sp>
            <p:nvSpPr>
              <p:cNvPr id="14" name="Oval 30">
                <a:extLst>
                  <a:ext uri="{FF2B5EF4-FFF2-40B4-BE49-F238E27FC236}">
                    <a16:creationId xmlns:a16="http://schemas.microsoft.com/office/drawing/2014/main" id="{5B04DA30-BE89-486A-BD55-9C6C56489402}"/>
                  </a:ext>
                </a:extLst>
              </p:cNvPr>
              <p:cNvSpPr/>
              <p:nvPr/>
            </p:nvSpPr>
            <p:spPr>
              <a:xfrm>
                <a:off x="1202708" y="3240490"/>
                <a:ext cx="377020" cy="37702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22E0B95E-134F-4929-B794-7212AA710242}"/>
                  </a:ext>
                </a:extLst>
              </p:cNvPr>
              <p:cNvSpPr/>
              <p:nvPr/>
            </p:nvSpPr>
            <p:spPr>
              <a:xfrm>
                <a:off x="1336626" y="3826486"/>
                <a:ext cx="109183" cy="19652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>
                  <a:latin typeface="+mj-lt"/>
                </a:endParaRPr>
              </a:p>
            </p:txBody>
          </p:sp>
          <p:grpSp>
            <p:nvGrpSpPr>
              <p:cNvPr id="16" name="Group 32">
                <a:extLst>
                  <a:ext uri="{FF2B5EF4-FFF2-40B4-BE49-F238E27FC236}">
                    <a16:creationId xmlns:a16="http://schemas.microsoft.com/office/drawing/2014/main" id="{A6F3DC92-CF14-4AE0-9A18-4341FDB6E3FA}"/>
                  </a:ext>
                </a:extLst>
              </p:cNvPr>
              <p:cNvGrpSpPr/>
              <p:nvPr/>
            </p:nvGrpSpPr>
            <p:grpSpPr>
              <a:xfrm>
                <a:off x="1725807" y="4410913"/>
                <a:ext cx="1450709" cy="882386"/>
                <a:chOff x="361031" y="5521147"/>
                <a:chExt cx="1450709" cy="882386"/>
              </a:xfrm>
            </p:grpSpPr>
            <p:sp>
              <p:nvSpPr>
                <p:cNvPr id="17" name="TextBox 33">
                  <a:extLst>
                    <a:ext uri="{FF2B5EF4-FFF2-40B4-BE49-F238E27FC236}">
                      <a16:creationId xmlns:a16="http://schemas.microsoft.com/office/drawing/2014/main" id="{8C37AD1C-4FC2-4167-B987-00E15D81D26B}"/>
                    </a:ext>
                  </a:extLst>
                </p:cNvPr>
                <p:cNvSpPr txBox="1"/>
                <p:nvPr/>
              </p:nvSpPr>
              <p:spPr>
                <a:xfrm>
                  <a:off x="384913" y="5521147"/>
                  <a:ext cx="1426827" cy="440259"/>
                </a:xfrm>
                <a:prstGeom prst="rect">
                  <a:avLst/>
                </a:prstGeom>
                <a:noFill/>
              </p:spPr>
              <p:txBody>
                <a:bodyPr wrap="square" lIns="0" rtlCol="0">
                  <a:spAutoFit/>
                </a:bodyPr>
                <a:lstStyle/>
                <a:p>
                  <a:r>
                    <a:rPr lang="cs-CZ" sz="1500" b="1" dirty="0">
                      <a:latin typeface="+mj-lt"/>
                    </a:rPr>
                    <a:t>01/</a:t>
                  </a:r>
                  <a:r>
                    <a:rPr lang="en-US" sz="1500" b="1" dirty="0">
                      <a:latin typeface="+mj-lt"/>
                    </a:rPr>
                    <a:t>202</a:t>
                  </a:r>
                  <a:r>
                    <a:rPr lang="cs-CZ" sz="1500" b="1" dirty="0">
                      <a:latin typeface="+mj-lt"/>
                    </a:rPr>
                    <a:t>5</a:t>
                  </a:r>
                  <a:endParaRPr lang="en-US" sz="1500" b="1" dirty="0">
                    <a:latin typeface="+mj-lt"/>
                  </a:endParaRPr>
                </a:p>
              </p:txBody>
            </p:sp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7F841785-8894-4D2E-A5F4-7F5498DEC0BC}"/>
                    </a:ext>
                  </a:extLst>
                </p:cNvPr>
                <p:cNvSpPr txBox="1"/>
                <p:nvPr/>
              </p:nvSpPr>
              <p:spPr>
                <a:xfrm>
                  <a:off x="361031" y="5963275"/>
                  <a:ext cx="1426829" cy="440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spcBef>
                      <a:spcPts val="450"/>
                    </a:spcBef>
                  </a:pPr>
                  <a:r>
                    <a:rPr lang="cs-CZ" sz="1050" b="1" dirty="0">
                      <a:latin typeface="+mj-lt"/>
                    </a:rPr>
                    <a:t>Uvedení do provozu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</p:grpSp>
      </p:grpSp>
      <p:pic>
        <p:nvPicPr>
          <p:cNvPr id="39" name="Grafický objekt 38" descr="Výzkum">
            <a:extLst>
              <a:ext uri="{FF2B5EF4-FFF2-40B4-BE49-F238E27FC236}">
                <a16:creationId xmlns:a16="http://schemas.microsoft.com/office/drawing/2014/main" id="{8992EA93-0600-4F6A-96D6-A5FEF4BAA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83" y="3713204"/>
            <a:ext cx="634300" cy="728905"/>
          </a:xfrm>
          <a:prstGeom prst="rect">
            <a:avLst/>
          </a:prstGeom>
        </p:spPr>
      </p:pic>
      <p:pic>
        <p:nvPicPr>
          <p:cNvPr id="40" name="Grafický objekt 39" descr="Symbol zvednutého palce">
            <a:extLst>
              <a:ext uri="{FF2B5EF4-FFF2-40B4-BE49-F238E27FC236}">
                <a16:creationId xmlns:a16="http://schemas.microsoft.com/office/drawing/2014/main" id="{3D2310BE-7372-4CEC-A8D3-434D9E3FE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363" y="2664371"/>
            <a:ext cx="557011" cy="640088"/>
          </a:xfrm>
          <a:prstGeom prst="rect">
            <a:avLst/>
          </a:prstGeom>
        </p:spPr>
      </p:pic>
      <p:pic>
        <p:nvPicPr>
          <p:cNvPr id="41" name="Grafický objekt 40" descr="Stavební dělník">
            <a:extLst>
              <a:ext uri="{FF2B5EF4-FFF2-40B4-BE49-F238E27FC236}">
                <a16:creationId xmlns:a16="http://schemas.microsoft.com/office/drawing/2014/main" id="{96A8D812-CD5E-4EBC-BB03-FB7244F30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2675" y="2525307"/>
            <a:ext cx="684973" cy="787136"/>
          </a:xfrm>
          <a:prstGeom prst="rect">
            <a:avLst/>
          </a:prstGeom>
        </p:spPr>
      </p:pic>
      <p:pic>
        <p:nvPicPr>
          <p:cNvPr id="42" name="Grafický objekt 41" descr="Otevřená obálka">
            <a:extLst>
              <a:ext uri="{FF2B5EF4-FFF2-40B4-BE49-F238E27FC236}">
                <a16:creationId xmlns:a16="http://schemas.microsoft.com/office/drawing/2014/main" id="{D2A613B8-A592-4670-92A3-1F2D2A85A4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4523" y="3759838"/>
            <a:ext cx="568879" cy="653726"/>
          </a:xfrm>
          <a:prstGeom prst="rect">
            <a:avLst/>
          </a:prstGeom>
        </p:spPr>
      </p:pic>
      <p:pic>
        <p:nvPicPr>
          <p:cNvPr id="43" name="Grafický objekt 42" descr="Zaškrtnutí">
            <a:extLst>
              <a:ext uri="{FF2B5EF4-FFF2-40B4-BE49-F238E27FC236}">
                <a16:creationId xmlns:a16="http://schemas.microsoft.com/office/drawing/2014/main" id="{1DE9B1F0-1A2F-4867-ADF4-38DE87F359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2835" y="3744491"/>
            <a:ext cx="602137" cy="6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AAE613-3472-4A73-B9E4-BFC5D0690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37948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Projekt </a:t>
            </a:r>
            <a:r>
              <a:rPr lang="cs-CZ" dirty="0"/>
              <a:t>TAL+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i="1" kern="0" dirty="0"/>
              <a:t>Financování</a:t>
            </a:r>
          </a:p>
        </p:txBody>
      </p:sp>
      <p:pic>
        <p:nvPicPr>
          <p:cNvPr id="7170" name="Obrázek 1">
            <a:extLst>
              <a:ext uri="{FF2B5EF4-FFF2-40B4-BE49-F238E27FC236}">
                <a16:creationId xmlns:a16="http://schemas.microsoft.com/office/drawing/2014/main" id="{DB8C9F19-0F42-4E6C-9D3A-4D5BDC08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4" t="35481" r="9056" b="17395"/>
          <a:stretch>
            <a:fillRect/>
          </a:stretch>
        </p:blipFill>
        <p:spPr bwMode="auto">
          <a:xfrm>
            <a:off x="552180" y="1712604"/>
            <a:ext cx="6888702" cy="41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5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04D6BF-CD3C-4B46-A6B4-133B5D475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335" y="2580481"/>
            <a:ext cx="352839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i="1" kern="0" dirty="0"/>
              <a:t>Děkuji za pozornost.</a:t>
            </a:r>
            <a:endParaRPr lang="cs-CZ" altLang="cs-CZ" sz="2400" i="1" kern="0" dirty="0"/>
          </a:p>
        </p:txBody>
      </p:sp>
    </p:spTree>
    <p:extLst>
      <p:ext uri="{BB962C8B-B14F-4D97-AF65-F5344CB8AC3E}">
        <p14:creationId xmlns:p14="http://schemas.microsoft.com/office/powerpoint/2010/main" val="49427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osledn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" y="0"/>
            <a:ext cx="799306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96133" y="1368227"/>
            <a:ext cx="723741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9625"/>
            <a:endParaRPr lang="cs-CZ" sz="2000" dirty="0">
              <a:solidFill>
                <a:schemeClr val="bg1"/>
              </a:solidFill>
            </a:endParaRPr>
          </a:p>
          <a:p>
            <a:pPr defTabSz="809625"/>
            <a:endParaRPr lang="cs-CZ" sz="2000" dirty="0">
              <a:solidFill>
                <a:schemeClr val="bg1"/>
              </a:solidFill>
            </a:endParaRP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MERO ČR, a.s.</a:t>
            </a: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Veltruská 748</a:t>
            </a: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278 01 Kralupy nad Vltavou</a:t>
            </a:r>
          </a:p>
          <a:p>
            <a:pPr defTabSz="809625"/>
            <a:r>
              <a:rPr lang="cs-CZ" sz="2000" dirty="0" err="1">
                <a:solidFill>
                  <a:schemeClr val="bg1"/>
                </a:solidFill>
              </a:rPr>
              <a:t>Czech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Republic</a:t>
            </a:r>
            <a:endParaRPr lang="cs-CZ" sz="2000" dirty="0">
              <a:solidFill>
                <a:schemeClr val="bg1"/>
              </a:solidFill>
            </a:endParaRPr>
          </a:p>
          <a:p>
            <a:pPr defTabSz="809625"/>
            <a:endParaRPr lang="cs-CZ" sz="2000" dirty="0">
              <a:solidFill>
                <a:schemeClr val="bg1"/>
              </a:solidFill>
            </a:endParaRP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Tel.: +420 315 701 111</a:t>
            </a: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Fax: +420 315 720 110</a:t>
            </a: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e-mail: </a:t>
            </a:r>
            <a:r>
              <a:rPr lang="cs-CZ" sz="2000" dirty="0" err="1">
                <a:solidFill>
                  <a:schemeClr val="bg1"/>
                </a:solidFill>
              </a:rPr>
              <a:t>info</a:t>
            </a:r>
            <a:r>
              <a:rPr lang="cs-CZ" sz="2000" dirty="0">
                <a:solidFill>
                  <a:schemeClr val="bg1"/>
                </a:solidFill>
              </a:rPr>
              <a:t>@</a:t>
            </a:r>
            <a:r>
              <a:rPr lang="cs-CZ" sz="2000" dirty="0" err="1">
                <a:solidFill>
                  <a:schemeClr val="bg1"/>
                </a:solidFill>
              </a:rPr>
              <a:t>mero.cz</a:t>
            </a:r>
            <a:endParaRPr lang="cs-CZ" sz="2000" dirty="0">
              <a:solidFill>
                <a:schemeClr val="bg1"/>
              </a:solidFill>
            </a:endParaRPr>
          </a:p>
          <a:p>
            <a:pPr defTabSz="809625"/>
            <a:r>
              <a:rPr lang="cs-CZ" sz="2000" dirty="0">
                <a:solidFill>
                  <a:schemeClr val="bg1"/>
                </a:solidFill>
              </a:rPr>
              <a:t>www.mero.cz</a:t>
            </a:r>
          </a:p>
          <a:p>
            <a:pPr algn="ctr" defTabSz="809625"/>
            <a:endParaRPr lang="cs-CZ" sz="2000" dirty="0">
              <a:solidFill>
                <a:schemeClr val="bg1"/>
              </a:solidFill>
            </a:endParaRPr>
          </a:p>
          <a:p>
            <a:pPr defTabSz="809625"/>
            <a:r>
              <a:rPr lang="cs-CZ" sz="1800" b="1" dirty="0"/>
              <a:t> </a:t>
            </a:r>
          </a:p>
          <a:p>
            <a:pPr defTabSz="809625"/>
            <a:endParaRPr lang="cs-CZ" sz="2000" dirty="0">
              <a:solidFill>
                <a:schemeClr val="bg1"/>
              </a:solidFill>
            </a:endParaRPr>
          </a:p>
          <a:p>
            <a:pPr defTabSz="809625"/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E5D96-8773-4753-B507-AD685C60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2" y="324002"/>
            <a:ext cx="5216525" cy="1031875"/>
          </a:xfrm>
        </p:spPr>
        <p:txBody>
          <a:bodyPr/>
          <a:lstStyle/>
          <a:p>
            <a:r>
              <a:rPr lang="cs-CZ" b="0" dirty="0"/>
              <a:t>Poslání a vize společnosti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9889B3-EC71-4352-9C21-4AE08047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2" y="1800275"/>
            <a:ext cx="7382172" cy="4271962"/>
          </a:xfrm>
        </p:spPr>
        <p:txBody>
          <a:bodyPr/>
          <a:lstStyle/>
          <a:p>
            <a:r>
              <a:rPr lang="cs-CZ" dirty="0"/>
              <a:t>Poslání společnosti</a:t>
            </a:r>
          </a:p>
          <a:p>
            <a:pPr marL="0" indent="0" algn="ctr">
              <a:spcBef>
                <a:spcPts val="600"/>
              </a:spcBef>
            </a:pPr>
            <a:r>
              <a:rPr lang="cs-CZ" b="0" dirty="0">
                <a:solidFill>
                  <a:schemeClr val="tx2"/>
                </a:solidFill>
              </a:rPr>
              <a:t>Spolehlivě zabezpečovat přepravu ropy a ochraňovat </a:t>
            </a:r>
          </a:p>
          <a:p>
            <a:pPr marL="0" indent="0" algn="ctr">
              <a:spcBef>
                <a:spcPts val="0"/>
              </a:spcBef>
            </a:pPr>
            <a:r>
              <a:rPr lang="cs-CZ" b="0" dirty="0">
                <a:solidFill>
                  <a:schemeClr val="tx2"/>
                </a:solidFill>
              </a:rPr>
              <a:t>strategické ropné rezervy pro Českou republiku.</a:t>
            </a:r>
          </a:p>
          <a:p>
            <a:endParaRPr lang="cs-CZ" dirty="0"/>
          </a:p>
          <a:p>
            <a:r>
              <a:rPr lang="cs-CZ" dirty="0"/>
              <a:t>Vize společnosti</a:t>
            </a:r>
          </a:p>
          <a:p>
            <a:pPr marL="0" indent="0" algn="ctr"/>
            <a:r>
              <a:rPr lang="cs-CZ" b="0" dirty="0">
                <a:solidFill>
                  <a:schemeClr val="tx2"/>
                </a:solidFill>
              </a:rPr>
              <a:t>Být garantem vysokého stupně energetické bezpečnosti České republiky v oblasti ropy a díky kontinuálně vysoké výkonnosti společnosti dlouhodobě udržovat její hodnotu pro akcionáře.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5092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E5D96-8773-4753-B507-AD685C60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2" y="324002"/>
            <a:ext cx="5216525" cy="1031875"/>
          </a:xfrm>
        </p:spPr>
        <p:txBody>
          <a:bodyPr/>
          <a:lstStyle/>
          <a:p>
            <a:r>
              <a:rPr lang="cs-CZ" b="0" dirty="0"/>
              <a:t>Majetkové účasti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171F9D-6A6E-4DAA-BAFD-B0554658A39D}"/>
              </a:ext>
            </a:extLst>
          </p:cNvPr>
          <p:cNvSpPr txBox="1">
            <a:spLocks/>
          </p:cNvSpPr>
          <p:nvPr/>
        </p:nvSpPr>
        <p:spPr>
          <a:xfrm>
            <a:off x="4212556" y="1540605"/>
            <a:ext cx="3600400" cy="4047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 err="1">
                <a:solidFill>
                  <a:schemeClr val="tx2"/>
                </a:solidFill>
                <a:latin typeface="Klavika bold"/>
              </a:rPr>
              <a:t>The</a:t>
            </a:r>
            <a:r>
              <a:rPr lang="cs-CZ" sz="1800" b="1" dirty="0">
                <a:solidFill>
                  <a:schemeClr val="tx2"/>
                </a:solidFill>
                <a:latin typeface="Klavika bold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Klavika bold"/>
              </a:rPr>
              <a:t>Transalpine</a:t>
            </a:r>
            <a:r>
              <a:rPr lang="cs-CZ" sz="1800" b="1" dirty="0">
                <a:solidFill>
                  <a:schemeClr val="tx2"/>
                </a:solidFill>
                <a:latin typeface="Klavika bold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Klavika bold"/>
              </a:rPr>
              <a:t>Pipeline</a:t>
            </a:r>
            <a:r>
              <a:rPr lang="cs-CZ" sz="1800" b="1" dirty="0">
                <a:solidFill>
                  <a:schemeClr val="tx2"/>
                </a:solidFill>
                <a:latin typeface="Klavika bold"/>
              </a:rPr>
              <a:t> </a:t>
            </a:r>
            <a:r>
              <a:rPr lang="cs-CZ" sz="1800" b="1" dirty="0" err="1">
                <a:solidFill>
                  <a:schemeClr val="tx2"/>
                </a:solidFill>
                <a:latin typeface="Klavika bold"/>
              </a:rPr>
              <a:t>Compan</a:t>
            </a:r>
            <a:endParaRPr lang="cs-CZ" dirty="0">
              <a:solidFill>
                <a:srgbClr val="000000"/>
              </a:solidFill>
              <a:latin typeface="Klavika regular"/>
            </a:endParaRPr>
          </a:p>
          <a:p>
            <a:endParaRPr lang="cs-CZ" sz="1400" dirty="0">
              <a:solidFill>
                <a:srgbClr val="000000"/>
              </a:solidFill>
              <a:latin typeface="Klavika regular"/>
            </a:endParaRPr>
          </a:p>
          <a:p>
            <a:r>
              <a:rPr lang="cs-CZ" sz="1400" dirty="0">
                <a:solidFill>
                  <a:srgbClr val="000000"/>
                </a:solidFill>
                <a:latin typeface="Klavika regular"/>
              </a:rPr>
              <a:t>Podíl MERO ČR, a.s. na základním kapitálu: 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5 %</a:t>
            </a:r>
            <a:endParaRPr lang="cs-CZ" sz="1400" b="1" dirty="0">
              <a:solidFill>
                <a:srgbClr val="000000"/>
              </a:solidFill>
              <a:latin typeface="Klavika bold"/>
            </a:endParaRPr>
          </a:p>
          <a:p>
            <a:endParaRPr lang="cs-CZ" sz="1400" b="1" dirty="0">
              <a:solidFill>
                <a:schemeClr val="tx2"/>
              </a:solidFill>
              <a:latin typeface="Klavika bold"/>
            </a:endParaRPr>
          </a:p>
          <a:p>
            <a:endParaRPr lang="cs-CZ" sz="1400" b="1" dirty="0">
              <a:solidFill>
                <a:schemeClr val="tx2"/>
              </a:solidFill>
              <a:latin typeface="Klavika bold"/>
            </a:endParaRPr>
          </a:p>
          <a:p>
            <a:r>
              <a:rPr lang="cs-CZ" sz="1400" b="1" dirty="0">
                <a:solidFill>
                  <a:schemeClr val="tx2"/>
                </a:solidFill>
                <a:latin typeface="Klavika bold"/>
              </a:rPr>
              <a:t>Profil společnosti: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rgbClr val="000000"/>
                </a:solidFill>
                <a:latin typeface="Klavika regular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Transalpine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Pipeline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Company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Klavika regular"/>
              </a:rPr>
              <a:t>tvoří společnosti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Societá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Italiana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per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l´Oeleodotto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Transalpino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S.p.a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,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Transalpine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Ölleitung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in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Österreich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Ges.m.b.H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Klavika regular"/>
              </a:rPr>
              <a:t>a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Deutsche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Transalpine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Oelleitung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GmbH</a:t>
            </a:r>
            <a:endParaRPr lang="cs-CZ" sz="1400" dirty="0">
              <a:solidFill>
                <a:srgbClr val="000000"/>
              </a:solidFill>
              <a:latin typeface="Klavika regular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Klavika regular"/>
              </a:rPr>
              <a:t>Spojuje přístav Terst se středoevropskými zeměmi podílí se na zajištění jejich energetických potřeb dodávkami ropy do rafinerií v Rakousku, Německu a České republice.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D3CCAE-C245-4660-97B9-F65CBEE57F39}"/>
              </a:ext>
            </a:extLst>
          </p:cNvPr>
          <p:cNvSpPr txBox="1"/>
          <p:nvPr/>
        </p:nvSpPr>
        <p:spPr>
          <a:xfrm>
            <a:off x="180107" y="1540605"/>
            <a:ext cx="3752800" cy="4047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Klavika bold"/>
              </a:rPr>
              <a:t>MERO </a:t>
            </a:r>
            <a:r>
              <a:rPr lang="cs-CZ" sz="1800" b="1" dirty="0" err="1">
                <a:solidFill>
                  <a:schemeClr val="tx2"/>
                </a:solidFill>
                <a:latin typeface="Klavika bold"/>
              </a:rPr>
              <a:t>Germany</a:t>
            </a:r>
            <a:r>
              <a:rPr lang="cs-CZ" sz="1800" b="1" dirty="0">
                <a:solidFill>
                  <a:schemeClr val="tx2"/>
                </a:solidFill>
                <a:latin typeface="Klavika bold"/>
              </a:rPr>
              <a:t> GmbH</a:t>
            </a:r>
          </a:p>
          <a:p>
            <a:endParaRPr lang="cs-CZ" dirty="0">
              <a:solidFill>
                <a:srgbClr val="000000"/>
              </a:solidFill>
              <a:latin typeface="Klavika regular"/>
            </a:endParaRPr>
          </a:p>
          <a:p>
            <a:r>
              <a:rPr lang="cs-CZ" sz="1400" dirty="0">
                <a:solidFill>
                  <a:srgbClr val="000000"/>
                </a:solidFill>
                <a:latin typeface="Klavika regular"/>
              </a:rPr>
              <a:t>Sídlo: 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MERO-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Weg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1,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Vohburg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an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 der </a:t>
            </a:r>
            <a:r>
              <a:rPr lang="cs-CZ" sz="1400" b="1" dirty="0" err="1">
                <a:solidFill>
                  <a:srgbClr val="000000"/>
                </a:solidFill>
                <a:latin typeface="Klavika regular"/>
              </a:rPr>
              <a:t>Donau</a:t>
            </a:r>
            <a:br>
              <a:rPr lang="cs-CZ" sz="1400" dirty="0">
                <a:solidFill>
                  <a:srgbClr val="000000"/>
                </a:solidFill>
                <a:latin typeface="Klavika regular"/>
              </a:rPr>
            </a:br>
            <a:r>
              <a:rPr lang="cs-CZ" sz="1400" dirty="0">
                <a:solidFill>
                  <a:srgbClr val="000000"/>
                </a:solidFill>
                <a:latin typeface="Klavika regular"/>
              </a:rPr>
              <a:t>Podíl MERO ČR, a.s. na základním kapitálu: </a:t>
            </a:r>
            <a:r>
              <a:rPr lang="cs-CZ" sz="1400" b="1" dirty="0">
                <a:solidFill>
                  <a:srgbClr val="000000"/>
                </a:solidFill>
                <a:latin typeface="Klavika regular"/>
              </a:rPr>
              <a:t>100 %</a:t>
            </a:r>
            <a:endParaRPr lang="cs-CZ" sz="1400" dirty="0">
              <a:solidFill>
                <a:srgbClr val="000000"/>
              </a:solidFill>
              <a:latin typeface="Klavika regular"/>
            </a:endParaRPr>
          </a:p>
          <a:p>
            <a:endParaRPr lang="cs-CZ" sz="1400" dirty="0">
              <a:solidFill>
                <a:srgbClr val="000000"/>
              </a:solidFill>
              <a:latin typeface="Klavika bold"/>
            </a:endParaRPr>
          </a:p>
          <a:p>
            <a:r>
              <a:rPr lang="cs-CZ" sz="1400" b="1" dirty="0">
                <a:solidFill>
                  <a:schemeClr val="tx2"/>
                </a:solidFill>
                <a:latin typeface="Klavika bold"/>
              </a:rPr>
              <a:t>Hlavní předmět činnosti: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Klavika regular"/>
              </a:rPr>
              <a:t>provoz a údržba ropovodu IKL na území SRN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Klavika regular"/>
              </a:rPr>
              <a:t>výstavba ropovodu na území SRN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Klavika regular"/>
              </a:rPr>
              <a:t>přeprava a skladování ropy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Klavika regular"/>
              </a:rPr>
              <a:t>poskytování telekomunikačních služeb na území SRN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Klavika regular"/>
              </a:rPr>
              <a:t>obchodování s ropou a ropnými produkty</a:t>
            </a:r>
          </a:p>
          <a:p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r>
              <a:rPr lang="cs-CZ" dirty="0"/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379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26" y="1376439"/>
            <a:ext cx="2548865" cy="1103183"/>
          </a:xfrm>
        </p:spPr>
        <p:txBody>
          <a:bodyPr vert="horz" wrap="square" lIns="81624" tIns="40813" rIns="81624" bIns="40813" numCol="1" anchor="ctr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Ropovod IKL</a:t>
            </a:r>
            <a:br>
              <a:rPr lang="cs-CZ" sz="1400" u="sng" dirty="0">
                <a:solidFill>
                  <a:schemeClr val="tx2"/>
                </a:solidFill>
              </a:rPr>
            </a:br>
            <a:br>
              <a:rPr lang="cs-CZ" sz="1400" u="sng" dirty="0">
                <a:solidFill>
                  <a:schemeClr val="tx2"/>
                </a:solidFill>
              </a:rPr>
            </a:br>
            <a:r>
              <a:rPr lang="cs-CZ" sz="1400" b="0" dirty="0">
                <a:solidFill>
                  <a:schemeClr val="tx2"/>
                </a:solidFill>
              </a:rPr>
              <a:t>Celková délka 347 km</a:t>
            </a:r>
            <a:br>
              <a:rPr lang="cs-CZ" sz="1400" b="0" dirty="0">
                <a:solidFill>
                  <a:schemeClr val="tx2"/>
                </a:solidFill>
              </a:rPr>
            </a:br>
            <a:r>
              <a:rPr lang="cs-CZ" sz="1400" b="0" dirty="0">
                <a:solidFill>
                  <a:schemeClr val="tx2"/>
                </a:solidFill>
              </a:rPr>
              <a:t>Kapacita cca 11 mil. tun/rok</a:t>
            </a:r>
            <a:br>
              <a:rPr lang="cs-CZ" sz="1400" b="0" dirty="0">
                <a:solidFill>
                  <a:schemeClr val="tx2"/>
                </a:solidFill>
              </a:rPr>
            </a:br>
            <a:r>
              <a:rPr lang="cs-CZ" sz="1400" b="0" dirty="0">
                <a:solidFill>
                  <a:schemeClr val="tx2"/>
                </a:solidFill>
              </a:rPr>
              <a:t>V provozu od r. 1995 </a:t>
            </a:r>
          </a:p>
        </p:txBody>
      </p:sp>
      <p:sp>
        <p:nvSpPr>
          <p:cNvPr id="12291" name="Line 4"/>
          <p:cNvSpPr>
            <a:spLocks noChangeAspect="1" noChangeShapeType="1"/>
          </p:cNvSpPr>
          <p:nvPr/>
        </p:nvSpPr>
        <p:spPr bwMode="auto">
          <a:xfrm>
            <a:off x="2713038" y="5805488"/>
            <a:ext cx="366712" cy="1889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2" name="Line 5"/>
          <p:cNvSpPr>
            <a:spLocks noChangeAspect="1" noChangeShapeType="1"/>
          </p:cNvSpPr>
          <p:nvPr/>
        </p:nvSpPr>
        <p:spPr bwMode="auto">
          <a:xfrm flipV="1">
            <a:off x="3079750" y="5805488"/>
            <a:ext cx="90488" cy="1889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3" name="Line 6"/>
          <p:cNvSpPr>
            <a:spLocks noChangeAspect="1" noChangeShapeType="1"/>
          </p:cNvSpPr>
          <p:nvPr/>
        </p:nvSpPr>
        <p:spPr bwMode="auto">
          <a:xfrm flipV="1">
            <a:off x="5641975" y="5616577"/>
            <a:ext cx="90488" cy="936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Line 7"/>
          <p:cNvSpPr>
            <a:spLocks noChangeAspect="1" noChangeShapeType="1"/>
          </p:cNvSpPr>
          <p:nvPr/>
        </p:nvSpPr>
        <p:spPr bwMode="auto">
          <a:xfrm flipV="1">
            <a:off x="5732463" y="5427663"/>
            <a:ext cx="0" cy="1889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5" name="Line 8"/>
          <p:cNvSpPr>
            <a:spLocks noChangeAspect="1" noChangeShapeType="1"/>
          </p:cNvSpPr>
          <p:nvPr/>
        </p:nvSpPr>
        <p:spPr bwMode="auto">
          <a:xfrm flipV="1">
            <a:off x="5732463" y="5237163"/>
            <a:ext cx="184150" cy="1905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Line 9"/>
          <p:cNvSpPr>
            <a:spLocks noChangeAspect="1" noChangeShapeType="1"/>
          </p:cNvSpPr>
          <p:nvPr/>
        </p:nvSpPr>
        <p:spPr bwMode="auto">
          <a:xfrm>
            <a:off x="5916613" y="5237163"/>
            <a:ext cx="182562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7" name="Line 10"/>
          <p:cNvSpPr>
            <a:spLocks noChangeAspect="1" noChangeShapeType="1"/>
          </p:cNvSpPr>
          <p:nvPr/>
        </p:nvSpPr>
        <p:spPr bwMode="auto">
          <a:xfrm>
            <a:off x="6099177" y="5332413"/>
            <a:ext cx="1825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8" name="Line 11"/>
          <p:cNvSpPr>
            <a:spLocks noChangeAspect="1" noChangeShapeType="1"/>
          </p:cNvSpPr>
          <p:nvPr/>
        </p:nvSpPr>
        <p:spPr bwMode="auto">
          <a:xfrm flipV="1">
            <a:off x="6281738" y="5143502"/>
            <a:ext cx="184150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Line 12"/>
          <p:cNvSpPr>
            <a:spLocks noChangeAspect="1" noChangeShapeType="1"/>
          </p:cNvSpPr>
          <p:nvPr/>
        </p:nvSpPr>
        <p:spPr bwMode="auto">
          <a:xfrm flipV="1">
            <a:off x="6465890" y="4765677"/>
            <a:ext cx="365125" cy="377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0" name="Line 13"/>
          <p:cNvSpPr>
            <a:spLocks noChangeAspect="1" noChangeShapeType="1"/>
          </p:cNvSpPr>
          <p:nvPr/>
        </p:nvSpPr>
        <p:spPr bwMode="auto">
          <a:xfrm flipV="1">
            <a:off x="6831013" y="4575175"/>
            <a:ext cx="0" cy="1905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1" name="Line 14"/>
          <p:cNvSpPr>
            <a:spLocks noChangeAspect="1" noChangeShapeType="1"/>
          </p:cNvSpPr>
          <p:nvPr/>
        </p:nvSpPr>
        <p:spPr bwMode="auto">
          <a:xfrm flipV="1">
            <a:off x="6831015" y="4481513"/>
            <a:ext cx="92075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2" name="Line 15"/>
          <p:cNvSpPr>
            <a:spLocks noChangeAspect="1" noChangeShapeType="1"/>
          </p:cNvSpPr>
          <p:nvPr/>
        </p:nvSpPr>
        <p:spPr bwMode="auto">
          <a:xfrm flipV="1">
            <a:off x="6923090" y="4292602"/>
            <a:ext cx="90487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3" name="Line 16"/>
          <p:cNvSpPr>
            <a:spLocks noChangeAspect="1" noChangeShapeType="1"/>
          </p:cNvSpPr>
          <p:nvPr/>
        </p:nvSpPr>
        <p:spPr bwMode="auto">
          <a:xfrm flipV="1">
            <a:off x="7013575" y="4197350"/>
            <a:ext cx="184150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4" name="Line 17"/>
          <p:cNvSpPr>
            <a:spLocks noChangeAspect="1" noChangeShapeType="1"/>
          </p:cNvSpPr>
          <p:nvPr/>
        </p:nvSpPr>
        <p:spPr bwMode="auto">
          <a:xfrm flipV="1">
            <a:off x="7197727" y="3819527"/>
            <a:ext cx="182563" cy="377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5" name="Line 18"/>
          <p:cNvSpPr>
            <a:spLocks noChangeAspect="1" noChangeShapeType="1"/>
          </p:cNvSpPr>
          <p:nvPr/>
        </p:nvSpPr>
        <p:spPr bwMode="auto">
          <a:xfrm flipH="1">
            <a:off x="7197727" y="3819525"/>
            <a:ext cx="1825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6" name="Line 19"/>
          <p:cNvSpPr>
            <a:spLocks noChangeAspect="1" noChangeShapeType="1"/>
          </p:cNvSpPr>
          <p:nvPr/>
        </p:nvSpPr>
        <p:spPr bwMode="auto">
          <a:xfrm flipH="1" flipV="1">
            <a:off x="7013575" y="3535363"/>
            <a:ext cx="184150" cy="284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7" name="Line 20"/>
          <p:cNvSpPr>
            <a:spLocks noChangeAspect="1" noChangeShapeType="1"/>
          </p:cNvSpPr>
          <p:nvPr/>
        </p:nvSpPr>
        <p:spPr bwMode="auto">
          <a:xfrm flipV="1">
            <a:off x="7013577" y="3441702"/>
            <a:ext cx="92075" cy="936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8" name="Line 21"/>
          <p:cNvSpPr>
            <a:spLocks noChangeAspect="1" noChangeShapeType="1"/>
          </p:cNvSpPr>
          <p:nvPr/>
        </p:nvSpPr>
        <p:spPr bwMode="auto">
          <a:xfrm flipH="1">
            <a:off x="6923088" y="3441700"/>
            <a:ext cx="1825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09" name="Line 22"/>
          <p:cNvSpPr>
            <a:spLocks noChangeAspect="1" noChangeShapeType="1"/>
          </p:cNvSpPr>
          <p:nvPr/>
        </p:nvSpPr>
        <p:spPr bwMode="auto">
          <a:xfrm flipH="1">
            <a:off x="6831015" y="3441702"/>
            <a:ext cx="92075" cy="936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0" name="Line 23"/>
          <p:cNvSpPr>
            <a:spLocks noChangeAspect="1" noChangeShapeType="1"/>
          </p:cNvSpPr>
          <p:nvPr/>
        </p:nvSpPr>
        <p:spPr bwMode="auto">
          <a:xfrm flipH="1" flipV="1">
            <a:off x="6648452" y="3346452"/>
            <a:ext cx="182563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1" name="Line 24"/>
          <p:cNvSpPr>
            <a:spLocks noChangeAspect="1" noChangeShapeType="1"/>
          </p:cNvSpPr>
          <p:nvPr/>
        </p:nvSpPr>
        <p:spPr bwMode="auto">
          <a:xfrm flipH="1">
            <a:off x="6465888" y="3346450"/>
            <a:ext cx="182562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2" name="Line 25"/>
          <p:cNvSpPr>
            <a:spLocks noChangeAspect="1" noChangeShapeType="1"/>
          </p:cNvSpPr>
          <p:nvPr/>
        </p:nvSpPr>
        <p:spPr bwMode="auto">
          <a:xfrm flipH="1" flipV="1">
            <a:off x="6191250" y="3157538"/>
            <a:ext cx="274638" cy="284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3" name="Line 26"/>
          <p:cNvSpPr>
            <a:spLocks noChangeAspect="1" noChangeShapeType="1"/>
          </p:cNvSpPr>
          <p:nvPr/>
        </p:nvSpPr>
        <p:spPr bwMode="auto">
          <a:xfrm flipV="1">
            <a:off x="6191250" y="3062288"/>
            <a:ext cx="9048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4" name="Line 27"/>
          <p:cNvSpPr>
            <a:spLocks noChangeAspect="1" noChangeShapeType="1"/>
          </p:cNvSpPr>
          <p:nvPr/>
        </p:nvSpPr>
        <p:spPr bwMode="auto">
          <a:xfrm flipV="1">
            <a:off x="6281738" y="2873377"/>
            <a:ext cx="0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5" name="Line 28"/>
          <p:cNvSpPr>
            <a:spLocks noChangeAspect="1" noChangeShapeType="1"/>
          </p:cNvSpPr>
          <p:nvPr/>
        </p:nvSpPr>
        <p:spPr bwMode="auto">
          <a:xfrm flipH="1">
            <a:off x="6007100" y="2873375"/>
            <a:ext cx="27463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6" name="Line 29"/>
          <p:cNvSpPr>
            <a:spLocks noChangeAspect="1" noChangeShapeType="1"/>
          </p:cNvSpPr>
          <p:nvPr/>
        </p:nvSpPr>
        <p:spPr bwMode="auto">
          <a:xfrm flipH="1" flipV="1">
            <a:off x="5732465" y="2779713"/>
            <a:ext cx="274637" cy="1889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7" name="Line 30"/>
          <p:cNvSpPr>
            <a:spLocks noChangeAspect="1" noChangeShapeType="1"/>
          </p:cNvSpPr>
          <p:nvPr/>
        </p:nvSpPr>
        <p:spPr bwMode="auto">
          <a:xfrm flipH="1" flipV="1">
            <a:off x="5457825" y="2684463"/>
            <a:ext cx="27463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8" name="Line 31"/>
          <p:cNvSpPr>
            <a:spLocks noChangeAspect="1" noChangeShapeType="1"/>
          </p:cNvSpPr>
          <p:nvPr/>
        </p:nvSpPr>
        <p:spPr bwMode="auto">
          <a:xfrm>
            <a:off x="5457825" y="2684463"/>
            <a:ext cx="0" cy="284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9" name="Line 32"/>
          <p:cNvSpPr>
            <a:spLocks noChangeAspect="1" noChangeShapeType="1"/>
          </p:cNvSpPr>
          <p:nvPr/>
        </p:nvSpPr>
        <p:spPr bwMode="auto">
          <a:xfrm>
            <a:off x="5457827" y="2968627"/>
            <a:ext cx="92075" cy="936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0" name="Line 33"/>
          <p:cNvSpPr>
            <a:spLocks noChangeAspect="1" noChangeShapeType="1"/>
          </p:cNvSpPr>
          <p:nvPr/>
        </p:nvSpPr>
        <p:spPr bwMode="auto">
          <a:xfrm flipH="1">
            <a:off x="5457827" y="3062288"/>
            <a:ext cx="920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1" name="Line 34"/>
          <p:cNvSpPr>
            <a:spLocks noChangeAspect="1" noChangeShapeType="1"/>
          </p:cNvSpPr>
          <p:nvPr/>
        </p:nvSpPr>
        <p:spPr bwMode="auto">
          <a:xfrm flipH="1">
            <a:off x="5367340" y="3062288"/>
            <a:ext cx="90487" cy="284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2" name="Line 35"/>
          <p:cNvSpPr>
            <a:spLocks noChangeAspect="1" noChangeShapeType="1"/>
          </p:cNvSpPr>
          <p:nvPr/>
        </p:nvSpPr>
        <p:spPr bwMode="auto">
          <a:xfrm flipH="1" flipV="1">
            <a:off x="5092700" y="3062288"/>
            <a:ext cx="274638" cy="284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3" name="Line 36"/>
          <p:cNvSpPr>
            <a:spLocks noChangeAspect="1" noChangeShapeType="1"/>
          </p:cNvSpPr>
          <p:nvPr/>
        </p:nvSpPr>
        <p:spPr bwMode="auto">
          <a:xfrm flipH="1" flipV="1">
            <a:off x="4910138" y="2873377"/>
            <a:ext cx="182562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4" name="Line 37"/>
          <p:cNvSpPr>
            <a:spLocks noChangeAspect="1" noChangeShapeType="1"/>
          </p:cNvSpPr>
          <p:nvPr/>
        </p:nvSpPr>
        <p:spPr bwMode="auto">
          <a:xfrm flipH="1" flipV="1">
            <a:off x="4818065" y="2779713"/>
            <a:ext cx="92075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5" name="Line 38"/>
          <p:cNvSpPr>
            <a:spLocks noChangeAspect="1" noChangeShapeType="1"/>
          </p:cNvSpPr>
          <p:nvPr/>
        </p:nvSpPr>
        <p:spPr bwMode="auto">
          <a:xfrm flipV="1">
            <a:off x="4818063" y="2590802"/>
            <a:ext cx="182562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6" name="Line 39"/>
          <p:cNvSpPr>
            <a:spLocks noChangeAspect="1" noChangeShapeType="1"/>
          </p:cNvSpPr>
          <p:nvPr/>
        </p:nvSpPr>
        <p:spPr bwMode="auto">
          <a:xfrm flipH="1" flipV="1">
            <a:off x="4910140" y="2400300"/>
            <a:ext cx="90487" cy="1905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7" name="Line 40"/>
          <p:cNvSpPr>
            <a:spLocks noChangeAspect="1" noChangeShapeType="1"/>
          </p:cNvSpPr>
          <p:nvPr/>
        </p:nvSpPr>
        <p:spPr bwMode="auto">
          <a:xfrm flipH="1">
            <a:off x="4725988" y="2400300"/>
            <a:ext cx="184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8" name="Line 41"/>
          <p:cNvSpPr>
            <a:spLocks noChangeAspect="1" noChangeShapeType="1"/>
          </p:cNvSpPr>
          <p:nvPr/>
        </p:nvSpPr>
        <p:spPr bwMode="auto">
          <a:xfrm flipH="1">
            <a:off x="4635500" y="2400300"/>
            <a:ext cx="9048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29" name="Line 42"/>
          <p:cNvSpPr>
            <a:spLocks noChangeAspect="1" noChangeShapeType="1"/>
          </p:cNvSpPr>
          <p:nvPr/>
        </p:nvSpPr>
        <p:spPr bwMode="auto">
          <a:xfrm flipH="1" flipV="1">
            <a:off x="4451350" y="2400300"/>
            <a:ext cx="184150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0" name="Line 43"/>
          <p:cNvSpPr>
            <a:spLocks noChangeAspect="1" noChangeShapeType="1"/>
          </p:cNvSpPr>
          <p:nvPr/>
        </p:nvSpPr>
        <p:spPr bwMode="auto">
          <a:xfrm flipH="1" flipV="1">
            <a:off x="4360865" y="2306638"/>
            <a:ext cx="90487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1" name="Line 44"/>
          <p:cNvSpPr>
            <a:spLocks noChangeAspect="1" noChangeShapeType="1"/>
          </p:cNvSpPr>
          <p:nvPr/>
        </p:nvSpPr>
        <p:spPr bwMode="auto">
          <a:xfrm flipH="1" flipV="1">
            <a:off x="4086225" y="2211388"/>
            <a:ext cx="27463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2" name="Line 45"/>
          <p:cNvSpPr>
            <a:spLocks noChangeAspect="1" noChangeShapeType="1"/>
          </p:cNvSpPr>
          <p:nvPr/>
        </p:nvSpPr>
        <p:spPr bwMode="auto">
          <a:xfrm flipH="1">
            <a:off x="3994152" y="2211388"/>
            <a:ext cx="920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3" name="Line 46"/>
          <p:cNvSpPr>
            <a:spLocks noChangeAspect="1" noChangeShapeType="1"/>
          </p:cNvSpPr>
          <p:nvPr/>
        </p:nvSpPr>
        <p:spPr bwMode="auto">
          <a:xfrm flipH="1" flipV="1">
            <a:off x="3902077" y="2022477"/>
            <a:ext cx="92075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4" name="Line 47"/>
          <p:cNvSpPr>
            <a:spLocks noChangeAspect="1" noChangeShapeType="1"/>
          </p:cNvSpPr>
          <p:nvPr/>
        </p:nvSpPr>
        <p:spPr bwMode="auto">
          <a:xfrm flipV="1">
            <a:off x="3902075" y="1928813"/>
            <a:ext cx="0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5" name="Line 48"/>
          <p:cNvSpPr>
            <a:spLocks noChangeAspect="1" noChangeShapeType="1"/>
          </p:cNvSpPr>
          <p:nvPr/>
        </p:nvSpPr>
        <p:spPr bwMode="auto">
          <a:xfrm flipH="1" flipV="1">
            <a:off x="3627440" y="1833563"/>
            <a:ext cx="274637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6" name="Line 49"/>
          <p:cNvSpPr>
            <a:spLocks noChangeAspect="1" noChangeShapeType="1"/>
          </p:cNvSpPr>
          <p:nvPr/>
        </p:nvSpPr>
        <p:spPr bwMode="auto">
          <a:xfrm flipH="1">
            <a:off x="3536950" y="1833563"/>
            <a:ext cx="9048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7" name="Line 50"/>
          <p:cNvSpPr>
            <a:spLocks noChangeAspect="1" noChangeShapeType="1"/>
          </p:cNvSpPr>
          <p:nvPr/>
        </p:nvSpPr>
        <p:spPr bwMode="auto">
          <a:xfrm>
            <a:off x="3536950" y="1928813"/>
            <a:ext cx="90488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8" name="Line 51"/>
          <p:cNvSpPr>
            <a:spLocks noChangeAspect="1" noChangeShapeType="1"/>
          </p:cNvSpPr>
          <p:nvPr/>
        </p:nvSpPr>
        <p:spPr bwMode="auto">
          <a:xfrm>
            <a:off x="3627438" y="2022475"/>
            <a:ext cx="0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39" name="Line 52"/>
          <p:cNvSpPr>
            <a:spLocks noChangeAspect="1" noChangeShapeType="1"/>
          </p:cNvSpPr>
          <p:nvPr/>
        </p:nvSpPr>
        <p:spPr bwMode="auto">
          <a:xfrm flipH="1">
            <a:off x="3536950" y="2117725"/>
            <a:ext cx="9048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0" name="Line 53"/>
          <p:cNvSpPr>
            <a:spLocks noChangeAspect="1" noChangeShapeType="1"/>
          </p:cNvSpPr>
          <p:nvPr/>
        </p:nvSpPr>
        <p:spPr bwMode="auto">
          <a:xfrm flipH="1">
            <a:off x="3352800" y="2117727"/>
            <a:ext cx="184150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1" name="Line 54"/>
          <p:cNvSpPr>
            <a:spLocks noChangeAspect="1" noChangeShapeType="1"/>
          </p:cNvSpPr>
          <p:nvPr/>
        </p:nvSpPr>
        <p:spPr bwMode="auto">
          <a:xfrm flipH="1" flipV="1">
            <a:off x="3262315" y="2211388"/>
            <a:ext cx="90487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2" name="Line 55"/>
          <p:cNvSpPr>
            <a:spLocks noChangeAspect="1" noChangeShapeType="1"/>
          </p:cNvSpPr>
          <p:nvPr/>
        </p:nvSpPr>
        <p:spPr bwMode="auto">
          <a:xfrm flipV="1">
            <a:off x="3262313" y="1928815"/>
            <a:ext cx="0" cy="2825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3" name="Line 56"/>
          <p:cNvSpPr>
            <a:spLocks noChangeAspect="1" noChangeShapeType="1"/>
          </p:cNvSpPr>
          <p:nvPr/>
        </p:nvSpPr>
        <p:spPr bwMode="auto">
          <a:xfrm flipH="1" flipV="1">
            <a:off x="2987675" y="1833563"/>
            <a:ext cx="27463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4" name="Line 57"/>
          <p:cNvSpPr>
            <a:spLocks noChangeAspect="1" noChangeShapeType="1"/>
          </p:cNvSpPr>
          <p:nvPr/>
        </p:nvSpPr>
        <p:spPr bwMode="auto">
          <a:xfrm flipH="1">
            <a:off x="2895602" y="1833563"/>
            <a:ext cx="92075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5" name="Line 58"/>
          <p:cNvSpPr>
            <a:spLocks noChangeAspect="1" noChangeShapeType="1"/>
          </p:cNvSpPr>
          <p:nvPr/>
        </p:nvSpPr>
        <p:spPr bwMode="auto">
          <a:xfrm>
            <a:off x="2895600" y="1928813"/>
            <a:ext cx="184150" cy="1889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6" name="Line 59"/>
          <p:cNvSpPr>
            <a:spLocks noChangeAspect="1" noChangeShapeType="1"/>
          </p:cNvSpPr>
          <p:nvPr/>
        </p:nvSpPr>
        <p:spPr bwMode="auto">
          <a:xfrm flipH="1">
            <a:off x="2620965" y="2117727"/>
            <a:ext cx="458787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7" name="Line 60"/>
          <p:cNvSpPr>
            <a:spLocks noChangeAspect="1" noChangeShapeType="1"/>
          </p:cNvSpPr>
          <p:nvPr/>
        </p:nvSpPr>
        <p:spPr bwMode="auto">
          <a:xfrm flipH="1">
            <a:off x="2255840" y="2306638"/>
            <a:ext cx="365125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8" name="Line 61"/>
          <p:cNvSpPr>
            <a:spLocks noChangeAspect="1" noChangeShapeType="1"/>
          </p:cNvSpPr>
          <p:nvPr/>
        </p:nvSpPr>
        <p:spPr bwMode="auto">
          <a:xfrm>
            <a:off x="2255838" y="2400300"/>
            <a:ext cx="0" cy="1905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49" name="Line 62"/>
          <p:cNvSpPr>
            <a:spLocks noChangeAspect="1" noChangeShapeType="1"/>
          </p:cNvSpPr>
          <p:nvPr/>
        </p:nvSpPr>
        <p:spPr bwMode="auto">
          <a:xfrm flipH="1">
            <a:off x="2163765" y="2590800"/>
            <a:ext cx="9207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0" name="Line 63"/>
          <p:cNvSpPr>
            <a:spLocks noChangeAspect="1" noChangeShapeType="1"/>
          </p:cNvSpPr>
          <p:nvPr/>
        </p:nvSpPr>
        <p:spPr bwMode="auto">
          <a:xfrm flipH="1">
            <a:off x="1797052" y="2590802"/>
            <a:ext cx="366713" cy="2825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1" name="Line 64"/>
          <p:cNvSpPr>
            <a:spLocks noChangeAspect="1" noChangeShapeType="1"/>
          </p:cNvSpPr>
          <p:nvPr/>
        </p:nvSpPr>
        <p:spPr bwMode="auto">
          <a:xfrm flipH="1">
            <a:off x="1614488" y="2873375"/>
            <a:ext cx="1825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2" name="Line 65"/>
          <p:cNvSpPr>
            <a:spLocks noChangeAspect="1" noChangeShapeType="1"/>
          </p:cNvSpPr>
          <p:nvPr/>
        </p:nvSpPr>
        <p:spPr bwMode="auto">
          <a:xfrm flipH="1">
            <a:off x="1339850" y="2873375"/>
            <a:ext cx="27463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3" name="Line 66"/>
          <p:cNvSpPr>
            <a:spLocks noChangeAspect="1" noChangeShapeType="1"/>
          </p:cNvSpPr>
          <p:nvPr/>
        </p:nvSpPr>
        <p:spPr bwMode="auto">
          <a:xfrm flipH="1">
            <a:off x="1065215" y="2968627"/>
            <a:ext cx="274637" cy="2841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4" name="Line 67"/>
          <p:cNvSpPr>
            <a:spLocks noChangeAspect="1" noChangeShapeType="1"/>
          </p:cNvSpPr>
          <p:nvPr/>
        </p:nvSpPr>
        <p:spPr bwMode="auto">
          <a:xfrm flipH="1" flipV="1">
            <a:off x="882652" y="3062288"/>
            <a:ext cx="182563" cy="1905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5" name="Line 68"/>
          <p:cNvSpPr>
            <a:spLocks noChangeAspect="1" noChangeShapeType="1"/>
          </p:cNvSpPr>
          <p:nvPr/>
        </p:nvSpPr>
        <p:spPr bwMode="auto">
          <a:xfrm>
            <a:off x="882652" y="3062288"/>
            <a:ext cx="92075" cy="3794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6" name="Line 69"/>
          <p:cNvSpPr>
            <a:spLocks noChangeAspect="1" noChangeShapeType="1"/>
          </p:cNvSpPr>
          <p:nvPr/>
        </p:nvSpPr>
        <p:spPr bwMode="auto">
          <a:xfrm>
            <a:off x="974727" y="3441702"/>
            <a:ext cx="365125" cy="2825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7" name="Line 70"/>
          <p:cNvSpPr>
            <a:spLocks noChangeAspect="1" noChangeShapeType="1"/>
          </p:cNvSpPr>
          <p:nvPr/>
        </p:nvSpPr>
        <p:spPr bwMode="auto">
          <a:xfrm flipH="1">
            <a:off x="1249365" y="3724277"/>
            <a:ext cx="90487" cy="2841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58" name="Freeform 71"/>
          <p:cNvSpPr>
            <a:spLocks noChangeAspect="1"/>
          </p:cNvSpPr>
          <p:nvPr/>
        </p:nvSpPr>
        <p:spPr bwMode="auto">
          <a:xfrm>
            <a:off x="1236665" y="3997327"/>
            <a:ext cx="630237" cy="968375"/>
          </a:xfrm>
          <a:custGeom>
            <a:avLst/>
            <a:gdLst>
              <a:gd name="T0" fmla="*/ 0 w 330"/>
              <a:gd name="T1" fmla="*/ 0 h 492"/>
              <a:gd name="T2" fmla="*/ 2147483647 w 330"/>
              <a:gd name="T3" fmla="*/ 2147483647 h 492"/>
              <a:gd name="T4" fmla="*/ 2147483647 w 330"/>
              <a:gd name="T5" fmla="*/ 2147483647 h 492"/>
              <a:gd name="T6" fmla="*/ 2147483647 w 330"/>
              <a:gd name="T7" fmla="*/ 2147483647 h 492"/>
              <a:gd name="T8" fmla="*/ 2147483647 w 330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0"/>
              <a:gd name="T16" fmla="*/ 0 h 492"/>
              <a:gd name="T17" fmla="*/ 330 w 330"/>
              <a:gd name="T18" fmla="*/ 492 h 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0" h="492">
                <a:moveTo>
                  <a:pt x="0" y="0"/>
                </a:moveTo>
                <a:lnTo>
                  <a:pt x="96" y="216"/>
                </a:lnTo>
                <a:lnTo>
                  <a:pt x="204" y="354"/>
                </a:lnTo>
                <a:lnTo>
                  <a:pt x="294" y="420"/>
                </a:lnTo>
                <a:lnTo>
                  <a:pt x="330" y="492"/>
                </a:lnTo>
              </a:path>
            </a:pathLst>
          </a:cu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062" tIns="40531" rIns="81062" bIns="40531" anchor="ctr"/>
          <a:lstStyle/>
          <a:p>
            <a:endParaRPr lang="cs-CZ"/>
          </a:p>
        </p:txBody>
      </p:sp>
      <p:sp>
        <p:nvSpPr>
          <p:cNvPr id="12359" name="Freeform 72"/>
          <p:cNvSpPr>
            <a:spLocks noChangeAspect="1"/>
          </p:cNvSpPr>
          <p:nvPr/>
        </p:nvSpPr>
        <p:spPr bwMode="auto">
          <a:xfrm>
            <a:off x="1889127" y="4954590"/>
            <a:ext cx="366713" cy="282575"/>
          </a:xfrm>
          <a:custGeom>
            <a:avLst/>
            <a:gdLst>
              <a:gd name="T0" fmla="*/ 0 w 192"/>
              <a:gd name="T1" fmla="*/ 0 h 144"/>
              <a:gd name="T2" fmla="*/ 2147483647 w 192"/>
              <a:gd name="T3" fmla="*/ 2147483647 h 144"/>
              <a:gd name="T4" fmla="*/ 2147483647 w 192"/>
              <a:gd name="T5" fmla="*/ 2147483647 h 144"/>
              <a:gd name="T6" fmla="*/ 0 60000 65536"/>
              <a:gd name="T7" fmla="*/ 0 60000 65536"/>
              <a:gd name="T8" fmla="*/ 0 60000 65536"/>
              <a:gd name="T9" fmla="*/ 0 w 192"/>
              <a:gd name="T10" fmla="*/ 0 h 144"/>
              <a:gd name="T11" fmla="*/ 192 w 1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4">
                <a:moveTo>
                  <a:pt x="0" y="0"/>
                </a:moveTo>
                <a:lnTo>
                  <a:pt x="114" y="30"/>
                </a:lnTo>
                <a:lnTo>
                  <a:pt x="192" y="144"/>
                </a:lnTo>
              </a:path>
            </a:pathLst>
          </a:cu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062" tIns="40531" rIns="81062" bIns="40531" anchor="ctr"/>
          <a:lstStyle/>
          <a:p>
            <a:endParaRPr lang="cs-CZ"/>
          </a:p>
        </p:txBody>
      </p:sp>
      <p:sp>
        <p:nvSpPr>
          <p:cNvPr id="12360" name="Freeform 73"/>
          <p:cNvSpPr>
            <a:spLocks noChangeAspect="1"/>
          </p:cNvSpPr>
          <p:nvPr/>
        </p:nvSpPr>
        <p:spPr bwMode="auto">
          <a:xfrm>
            <a:off x="2255840" y="5237163"/>
            <a:ext cx="274637" cy="284162"/>
          </a:xfrm>
          <a:custGeom>
            <a:avLst/>
            <a:gdLst>
              <a:gd name="T0" fmla="*/ 0 w 144"/>
              <a:gd name="T1" fmla="*/ 0 h 144"/>
              <a:gd name="T2" fmla="*/ 2147483647 w 144"/>
              <a:gd name="T3" fmla="*/ 2147483647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0"/>
                </a:moveTo>
                <a:lnTo>
                  <a:pt x="108" y="42"/>
                </a:lnTo>
                <a:lnTo>
                  <a:pt x="144" y="144"/>
                </a:lnTo>
              </a:path>
            </a:pathLst>
          </a:cu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062" tIns="40531" rIns="81062" bIns="40531" anchor="ctr"/>
          <a:lstStyle/>
          <a:p>
            <a:endParaRPr lang="cs-CZ"/>
          </a:p>
        </p:txBody>
      </p:sp>
      <p:sp>
        <p:nvSpPr>
          <p:cNvPr id="12361" name="Line 74"/>
          <p:cNvSpPr>
            <a:spLocks noChangeAspect="1" noChangeShapeType="1"/>
          </p:cNvSpPr>
          <p:nvPr/>
        </p:nvSpPr>
        <p:spPr bwMode="auto">
          <a:xfrm>
            <a:off x="2530475" y="5521327"/>
            <a:ext cx="274638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2" name="Line 75"/>
          <p:cNvSpPr>
            <a:spLocks noChangeAspect="1" noChangeShapeType="1"/>
          </p:cNvSpPr>
          <p:nvPr/>
        </p:nvSpPr>
        <p:spPr bwMode="auto">
          <a:xfrm flipH="1">
            <a:off x="2713040" y="5710238"/>
            <a:ext cx="92075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3" name="Line 76"/>
          <p:cNvSpPr>
            <a:spLocks noChangeAspect="1" noChangeShapeType="1"/>
          </p:cNvSpPr>
          <p:nvPr/>
        </p:nvSpPr>
        <p:spPr bwMode="auto">
          <a:xfrm>
            <a:off x="3170240" y="5805488"/>
            <a:ext cx="274637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4" name="Line 77"/>
          <p:cNvSpPr>
            <a:spLocks noChangeAspect="1" noChangeShapeType="1"/>
          </p:cNvSpPr>
          <p:nvPr/>
        </p:nvSpPr>
        <p:spPr bwMode="auto">
          <a:xfrm flipV="1">
            <a:off x="3444875" y="5616577"/>
            <a:ext cx="641350" cy="2825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5" name="Line 78"/>
          <p:cNvSpPr>
            <a:spLocks noChangeAspect="1" noChangeShapeType="1"/>
          </p:cNvSpPr>
          <p:nvPr/>
        </p:nvSpPr>
        <p:spPr bwMode="auto">
          <a:xfrm flipV="1">
            <a:off x="4086225" y="5332413"/>
            <a:ext cx="90488" cy="2841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6" name="Line 79"/>
          <p:cNvSpPr>
            <a:spLocks noChangeAspect="1" noChangeShapeType="1"/>
          </p:cNvSpPr>
          <p:nvPr/>
        </p:nvSpPr>
        <p:spPr bwMode="auto">
          <a:xfrm>
            <a:off x="4176715" y="5332413"/>
            <a:ext cx="274637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7" name="Line 80"/>
          <p:cNvSpPr>
            <a:spLocks noChangeAspect="1" noChangeShapeType="1"/>
          </p:cNvSpPr>
          <p:nvPr/>
        </p:nvSpPr>
        <p:spPr bwMode="auto">
          <a:xfrm>
            <a:off x="4451350" y="5332413"/>
            <a:ext cx="274638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8" name="Line 81"/>
          <p:cNvSpPr>
            <a:spLocks noChangeAspect="1" noChangeShapeType="1"/>
          </p:cNvSpPr>
          <p:nvPr/>
        </p:nvSpPr>
        <p:spPr bwMode="auto">
          <a:xfrm>
            <a:off x="4725990" y="5427663"/>
            <a:ext cx="92075" cy="1889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69" name="Line 82"/>
          <p:cNvSpPr>
            <a:spLocks noChangeAspect="1" noChangeShapeType="1"/>
          </p:cNvSpPr>
          <p:nvPr/>
        </p:nvSpPr>
        <p:spPr bwMode="auto">
          <a:xfrm flipV="1">
            <a:off x="4818065" y="5521325"/>
            <a:ext cx="365125" cy="952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0" name="Line 83"/>
          <p:cNvSpPr>
            <a:spLocks noChangeAspect="1" noChangeShapeType="1"/>
          </p:cNvSpPr>
          <p:nvPr/>
        </p:nvSpPr>
        <p:spPr bwMode="auto">
          <a:xfrm flipV="1">
            <a:off x="5183188" y="5427663"/>
            <a:ext cx="184150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1" name="Line 84"/>
          <p:cNvSpPr>
            <a:spLocks noChangeAspect="1" noChangeShapeType="1"/>
          </p:cNvSpPr>
          <p:nvPr/>
        </p:nvSpPr>
        <p:spPr bwMode="auto">
          <a:xfrm>
            <a:off x="5367340" y="5427663"/>
            <a:ext cx="90487" cy="936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2" name="Line 85"/>
          <p:cNvSpPr>
            <a:spLocks noChangeAspect="1" noChangeShapeType="1"/>
          </p:cNvSpPr>
          <p:nvPr/>
        </p:nvSpPr>
        <p:spPr bwMode="auto">
          <a:xfrm>
            <a:off x="5457825" y="5521325"/>
            <a:ext cx="184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3" name="Line 86"/>
          <p:cNvSpPr>
            <a:spLocks noChangeAspect="1" noChangeShapeType="1"/>
          </p:cNvSpPr>
          <p:nvPr/>
        </p:nvSpPr>
        <p:spPr bwMode="auto">
          <a:xfrm>
            <a:off x="5641975" y="5521327"/>
            <a:ext cx="0" cy="1889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4" name="Line 87"/>
          <p:cNvSpPr>
            <a:spLocks noChangeAspect="1" noChangeShapeType="1"/>
          </p:cNvSpPr>
          <p:nvPr/>
        </p:nvSpPr>
        <p:spPr bwMode="auto">
          <a:xfrm flipH="1" flipV="1">
            <a:off x="6157915" y="5103815"/>
            <a:ext cx="287337" cy="395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5" name="Line 88"/>
          <p:cNvSpPr>
            <a:spLocks noChangeAspect="1" noChangeShapeType="1"/>
          </p:cNvSpPr>
          <p:nvPr/>
        </p:nvSpPr>
        <p:spPr bwMode="auto">
          <a:xfrm flipH="1" flipV="1">
            <a:off x="5773740" y="4905375"/>
            <a:ext cx="384175" cy="198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6" name="Line 89"/>
          <p:cNvSpPr>
            <a:spLocks noChangeAspect="1" noChangeShapeType="1"/>
          </p:cNvSpPr>
          <p:nvPr/>
        </p:nvSpPr>
        <p:spPr bwMode="auto">
          <a:xfrm flipH="1" flipV="1">
            <a:off x="5262565" y="4483102"/>
            <a:ext cx="511175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7" name="Line 90"/>
          <p:cNvSpPr>
            <a:spLocks noChangeAspect="1" noChangeShapeType="1"/>
          </p:cNvSpPr>
          <p:nvPr/>
        </p:nvSpPr>
        <p:spPr bwMode="auto">
          <a:xfrm flipH="1" flipV="1">
            <a:off x="4719640" y="4310065"/>
            <a:ext cx="574675" cy="198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8" name="Line 91"/>
          <p:cNvSpPr>
            <a:spLocks noChangeAspect="1" noChangeShapeType="1"/>
          </p:cNvSpPr>
          <p:nvPr/>
        </p:nvSpPr>
        <p:spPr bwMode="auto">
          <a:xfrm flipH="1" flipV="1">
            <a:off x="4430715" y="4013202"/>
            <a:ext cx="288925" cy="296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79" name="Line 92"/>
          <p:cNvSpPr>
            <a:spLocks noChangeAspect="1" noChangeShapeType="1"/>
          </p:cNvSpPr>
          <p:nvPr/>
        </p:nvSpPr>
        <p:spPr bwMode="auto">
          <a:xfrm flipH="1">
            <a:off x="4335463" y="4013200"/>
            <a:ext cx="95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83" name="Line 96"/>
          <p:cNvSpPr>
            <a:spLocks noChangeAspect="1" noChangeShapeType="1"/>
          </p:cNvSpPr>
          <p:nvPr/>
        </p:nvSpPr>
        <p:spPr bwMode="auto">
          <a:xfrm flipH="1" flipV="1">
            <a:off x="3567113" y="3517900"/>
            <a:ext cx="768350" cy="495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84" name="Line 97"/>
          <p:cNvSpPr>
            <a:spLocks noChangeAspect="1" noChangeShapeType="1"/>
          </p:cNvSpPr>
          <p:nvPr/>
        </p:nvSpPr>
        <p:spPr bwMode="auto">
          <a:xfrm flipH="1">
            <a:off x="3376613" y="3517900"/>
            <a:ext cx="19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85" name="Line 98"/>
          <p:cNvSpPr>
            <a:spLocks noChangeAspect="1" noChangeShapeType="1"/>
          </p:cNvSpPr>
          <p:nvPr/>
        </p:nvSpPr>
        <p:spPr bwMode="auto">
          <a:xfrm flipH="1" flipV="1">
            <a:off x="2320925" y="3022600"/>
            <a:ext cx="1055688" cy="495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86" name="Line 99"/>
          <p:cNvSpPr>
            <a:spLocks noChangeAspect="1" noChangeShapeType="1"/>
          </p:cNvSpPr>
          <p:nvPr/>
        </p:nvSpPr>
        <p:spPr bwMode="auto">
          <a:xfrm flipH="1" flipV="1">
            <a:off x="2225675" y="2922588"/>
            <a:ext cx="95250" cy="100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87" name="Freeform 100"/>
          <p:cNvSpPr>
            <a:spLocks noChangeAspect="1"/>
          </p:cNvSpPr>
          <p:nvPr/>
        </p:nvSpPr>
        <p:spPr bwMode="auto">
          <a:xfrm>
            <a:off x="5294313" y="4410075"/>
            <a:ext cx="525462" cy="495300"/>
          </a:xfrm>
          <a:custGeom>
            <a:avLst/>
            <a:gdLst>
              <a:gd name="T0" fmla="*/ 2147483647 w 379"/>
              <a:gd name="T1" fmla="*/ 2147483647 h 346"/>
              <a:gd name="T2" fmla="*/ 2147483647 w 379"/>
              <a:gd name="T3" fmla="*/ 2147483647 h 346"/>
              <a:gd name="T4" fmla="*/ 0 w 379"/>
              <a:gd name="T5" fmla="*/ 0 h 346"/>
              <a:gd name="T6" fmla="*/ 0 60000 65536"/>
              <a:gd name="T7" fmla="*/ 0 60000 65536"/>
              <a:gd name="T8" fmla="*/ 0 60000 65536"/>
              <a:gd name="T9" fmla="*/ 0 w 379"/>
              <a:gd name="T10" fmla="*/ 0 h 346"/>
              <a:gd name="T11" fmla="*/ 379 w 379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46">
                <a:moveTo>
                  <a:pt x="346" y="346"/>
                </a:moveTo>
                <a:lnTo>
                  <a:pt x="379" y="30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062" tIns="40531" rIns="81062" bIns="40531" anchor="ctr"/>
          <a:lstStyle/>
          <a:p>
            <a:endParaRPr lang="cs-CZ"/>
          </a:p>
        </p:txBody>
      </p:sp>
      <p:sp>
        <p:nvSpPr>
          <p:cNvPr id="12388" name="Freeform 101"/>
          <p:cNvSpPr>
            <a:spLocks noChangeAspect="1"/>
          </p:cNvSpPr>
          <p:nvPr/>
        </p:nvSpPr>
        <p:spPr bwMode="auto">
          <a:xfrm>
            <a:off x="4719640" y="4257675"/>
            <a:ext cx="574675" cy="153988"/>
          </a:xfrm>
          <a:custGeom>
            <a:avLst/>
            <a:gdLst>
              <a:gd name="T0" fmla="*/ 2147483647 w 414"/>
              <a:gd name="T1" fmla="*/ 2147483647 h 107"/>
              <a:gd name="T2" fmla="*/ 2147483647 w 414"/>
              <a:gd name="T3" fmla="*/ 0 h 107"/>
              <a:gd name="T4" fmla="*/ 0 w 414"/>
              <a:gd name="T5" fmla="*/ 2147483647 h 107"/>
              <a:gd name="T6" fmla="*/ 0 60000 65536"/>
              <a:gd name="T7" fmla="*/ 0 60000 65536"/>
              <a:gd name="T8" fmla="*/ 0 60000 65536"/>
              <a:gd name="T9" fmla="*/ 0 w 414"/>
              <a:gd name="T10" fmla="*/ 0 h 107"/>
              <a:gd name="T11" fmla="*/ 414 w 414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107">
                <a:moveTo>
                  <a:pt x="414" y="107"/>
                </a:moveTo>
                <a:lnTo>
                  <a:pt x="31" y="0"/>
                </a:lnTo>
                <a:lnTo>
                  <a:pt x="0" y="3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062" tIns="40531" rIns="81062" bIns="40531" anchor="ctr"/>
          <a:lstStyle/>
          <a:p>
            <a:endParaRPr lang="cs-CZ"/>
          </a:p>
        </p:txBody>
      </p:sp>
      <p:sp>
        <p:nvSpPr>
          <p:cNvPr id="12389" name="Oval 102"/>
          <p:cNvSpPr>
            <a:spLocks noChangeAspect="1" noChangeArrowheads="1"/>
          </p:cNvSpPr>
          <p:nvPr/>
        </p:nvSpPr>
        <p:spPr bwMode="auto">
          <a:xfrm>
            <a:off x="6127750" y="5091113"/>
            <a:ext cx="95250" cy="100012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390" name="Oval 103"/>
          <p:cNvSpPr>
            <a:spLocks noChangeAspect="1" noChangeArrowheads="1"/>
          </p:cNvSpPr>
          <p:nvPr/>
        </p:nvSpPr>
        <p:spPr bwMode="auto">
          <a:xfrm>
            <a:off x="5262563" y="4403727"/>
            <a:ext cx="95250" cy="98425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391" name="Oval 104"/>
          <p:cNvSpPr>
            <a:spLocks noChangeAspect="1" noChangeArrowheads="1"/>
          </p:cNvSpPr>
          <p:nvPr/>
        </p:nvSpPr>
        <p:spPr bwMode="auto">
          <a:xfrm>
            <a:off x="4262440" y="3922713"/>
            <a:ext cx="96837" cy="100012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392" name="Oval 105"/>
          <p:cNvSpPr>
            <a:spLocks noChangeAspect="1" noChangeArrowheads="1"/>
          </p:cNvSpPr>
          <p:nvPr/>
        </p:nvSpPr>
        <p:spPr bwMode="auto">
          <a:xfrm>
            <a:off x="4795838" y="3440113"/>
            <a:ext cx="95250" cy="100012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393" name="Oval 106"/>
          <p:cNvSpPr>
            <a:spLocks noChangeAspect="1" noChangeArrowheads="1"/>
          </p:cNvSpPr>
          <p:nvPr/>
        </p:nvSpPr>
        <p:spPr bwMode="auto">
          <a:xfrm>
            <a:off x="3530600" y="3509965"/>
            <a:ext cx="95250" cy="98425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394" name="Oval 107"/>
          <p:cNvSpPr>
            <a:spLocks noChangeAspect="1" noChangeArrowheads="1"/>
          </p:cNvSpPr>
          <p:nvPr/>
        </p:nvSpPr>
        <p:spPr bwMode="auto">
          <a:xfrm>
            <a:off x="2130425" y="2824165"/>
            <a:ext cx="95250" cy="98425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395" name="Text Box 108"/>
          <p:cNvSpPr txBox="1">
            <a:spLocks noChangeAspect="1" noChangeArrowheads="1"/>
          </p:cNvSpPr>
          <p:nvPr/>
        </p:nvSpPr>
        <p:spPr bwMode="auto">
          <a:xfrm>
            <a:off x="4902996" y="4831498"/>
            <a:ext cx="1368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 dirty="0" err="1">
                <a:latin typeface="Arial CE" charset="-18"/>
              </a:rPr>
              <a:t>Klobouky</a:t>
            </a:r>
            <a:endParaRPr lang="en-US" altLang="cs-CZ" sz="1200" b="1" dirty="0">
              <a:latin typeface="Arial CE" charset="-18"/>
            </a:endParaRPr>
          </a:p>
          <a:p>
            <a:r>
              <a:rPr lang="en-US" altLang="cs-CZ" sz="1100" b="1" dirty="0"/>
              <a:t>- </a:t>
            </a:r>
            <a:r>
              <a:rPr lang="cs-CZ" altLang="cs-CZ" sz="1100" b="1" dirty="0"/>
              <a:t>Čerpací stanice</a:t>
            </a:r>
            <a:endParaRPr lang="en-US" altLang="cs-CZ" sz="1100" b="1" dirty="0"/>
          </a:p>
        </p:txBody>
      </p:sp>
      <p:sp>
        <p:nvSpPr>
          <p:cNvPr id="12396" name="Text Box 109"/>
          <p:cNvSpPr txBox="1">
            <a:spLocks noChangeAspect="1" noChangeArrowheads="1"/>
          </p:cNvSpPr>
          <p:nvPr/>
        </p:nvSpPr>
        <p:spPr bwMode="auto">
          <a:xfrm>
            <a:off x="5262565" y="4086225"/>
            <a:ext cx="1393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>
                <a:latin typeface="Arial CE" charset="-18"/>
              </a:rPr>
              <a:t>Velká Bíteš</a:t>
            </a:r>
          </a:p>
          <a:p>
            <a:r>
              <a:rPr lang="en-US" altLang="cs-CZ" sz="1200" b="1">
                <a:latin typeface="Arial CE" charset="-18"/>
              </a:rPr>
              <a:t>- </a:t>
            </a:r>
            <a:r>
              <a:rPr lang="cs-CZ" altLang="cs-CZ" sz="1200" b="1">
                <a:latin typeface="Arial CE" charset="-18"/>
              </a:rPr>
              <a:t>Čerpací stanice</a:t>
            </a:r>
            <a:endParaRPr lang="en-US" altLang="cs-CZ" sz="700">
              <a:latin typeface="Arial CE" charset="-18"/>
            </a:endParaRPr>
          </a:p>
        </p:txBody>
      </p:sp>
      <p:sp>
        <p:nvSpPr>
          <p:cNvPr id="12397" name="Text Box 110"/>
          <p:cNvSpPr txBox="1">
            <a:spLocks noChangeAspect="1" noChangeArrowheads="1"/>
          </p:cNvSpPr>
          <p:nvPr/>
        </p:nvSpPr>
        <p:spPr bwMode="auto">
          <a:xfrm>
            <a:off x="3689013" y="4115021"/>
            <a:ext cx="14970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 dirty="0" err="1">
                <a:latin typeface="Arial CE" charset="-18"/>
              </a:rPr>
              <a:t>Nové</a:t>
            </a:r>
            <a:r>
              <a:rPr lang="en-US" altLang="cs-CZ" sz="1200" b="1" dirty="0">
                <a:latin typeface="Arial CE" charset="-18"/>
              </a:rPr>
              <a:t> </a:t>
            </a:r>
            <a:r>
              <a:rPr lang="en-US" altLang="cs-CZ" sz="1200" b="1" dirty="0" err="1">
                <a:latin typeface="Arial CE" charset="-18"/>
              </a:rPr>
              <a:t>Město</a:t>
            </a:r>
            <a:endParaRPr lang="en-US" altLang="cs-CZ" sz="1200" b="1" dirty="0">
              <a:latin typeface="Arial CE" charset="-18"/>
            </a:endParaRPr>
          </a:p>
          <a:p>
            <a:r>
              <a:rPr lang="en-US" altLang="cs-CZ" sz="1100" b="1" dirty="0"/>
              <a:t>- </a:t>
            </a:r>
            <a:r>
              <a:rPr lang="cs-CZ" altLang="cs-CZ" sz="1100" b="1" dirty="0"/>
              <a:t>Čerpací stanice</a:t>
            </a:r>
            <a:endParaRPr lang="en-US" altLang="cs-CZ" sz="1100" b="1" dirty="0"/>
          </a:p>
        </p:txBody>
      </p:sp>
      <p:sp>
        <p:nvSpPr>
          <p:cNvPr id="12398" name="Text Box 111"/>
          <p:cNvSpPr txBox="1">
            <a:spLocks noChangeAspect="1" noChangeArrowheads="1"/>
          </p:cNvSpPr>
          <p:nvPr/>
        </p:nvSpPr>
        <p:spPr bwMode="auto">
          <a:xfrm>
            <a:off x="4862515" y="3328990"/>
            <a:ext cx="909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>
                <a:latin typeface="Arial CE" charset="-18"/>
              </a:rPr>
              <a:t>Pardubice</a:t>
            </a:r>
          </a:p>
          <a:p>
            <a:r>
              <a:rPr lang="en-US" altLang="cs-CZ" sz="1200" b="1">
                <a:latin typeface="Arial CE" charset="-18"/>
              </a:rPr>
              <a:t>- terminal</a:t>
            </a:r>
            <a:endParaRPr lang="en-US" altLang="cs-CZ" sz="900">
              <a:latin typeface="Arial CE" charset="-18"/>
            </a:endParaRPr>
          </a:p>
        </p:txBody>
      </p:sp>
      <p:sp>
        <p:nvSpPr>
          <p:cNvPr id="12399" name="Text Box 112"/>
          <p:cNvSpPr txBox="1">
            <a:spLocks noChangeAspect="1" noChangeArrowheads="1"/>
          </p:cNvSpPr>
          <p:nvPr/>
        </p:nvSpPr>
        <p:spPr bwMode="auto">
          <a:xfrm>
            <a:off x="2844802" y="3600450"/>
            <a:ext cx="15160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>
                <a:latin typeface="Arial CE" charset="-18"/>
              </a:rPr>
              <a:t>Kralupy n. Vltavou</a:t>
            </a:r>
          </a:p>
          <a:p>
            <a:r>
              <a:rPr lang="en-US" altLang="cs-CZ" sz="1200" b="1">
                <a:latin typeface="Arial CE" charset="-18"/>
              </a:rPr>
              <a:t>- terminal</a:t>
            </a:r>
            <a:endParaRPr lang="en-US" altLang="cs-CZ" sz="700">
              <a:latin typeface="Arial CE" charset="-18"/>
            </a:endParaRPr>
          </a:p>
        </p:txBody>
      </p:sp>
      <p:sp>
        <p:nvSpPr>
          <p:cNvPr id="12400" name="Text Box 113"/>
          <p:cNvSpPr txBox="1">
            <a:spLocks noChangeAspect="1" noChangeArrowheads="1"/>
          </p:cNvSpPr>
          <p:nvPr/>
        </p:nvSpPr>
        <p:spPr bwMode="auto">
          <a:xfrm>
            <a:off x="2916238" y="3168650"/>
            <a:ext cx="14525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>
                <a:latin typeface="Arial CE" charset="-18"/>
              </a:rPr>
              <a:t>CTR Nelahozeves</a:t>
            </a:r>
            <a:endParaRPr lang="en-US" altLang="cs-CZ" sz="700">
              <a:latin typeface="Arial CE" charset="-18"/>
            </a:endParaRPr>
          </a:p>
        </p:txBody>
      </p:sp>
      <p:sp>
        <p:nvSpPr>
          <p:cNvPr id="12401" name="Text Box 114"/>
          <p:cNvSpPr txBox="1">
            <a:spLocks noChangeAspect="1" noChangeArrowheads="1"/>
          </p:cNvSpPr>
          <p:nvPr/>
        </p:nvSpPr>
        <p:spPr bwMode="auto">
          <a:xfrm>
            <a:off x="2265363" y="2546350"/>
            <a:ext cx="8556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>
                <a:latin typeface="Arial CE" charset="-18"/>
              </a:rPr>
              <a:t>Litvínov</a:t>
            </a:r>
          </a:p>
          <a:p>
            <a:r>
              <a:rPr lang="en-US" altLang="cs-CZ" sz="1200" b="1">
                <a:latin typeface="Arial CE" charset="-18"/>
              </a:rPr>
              <a:t>- terminal</a:t>
            </a:r>
            <a:endParaRPr lang="en-US" altLang="cs-CZ" sz="700">
              <a:latin typeface="Arial CE" charset="-18"/>
            </a:endParaRPr>
          </a:p>
        </p:txBody>
      </p:sp>
      <p:sp>
        <p:nvSpPr>
          <p:cNvPr id="12402" name="Line 115"/>
          <p:cNvSpPr>
            <a:spLocks noChangeAspect="1" noChangeShapeType="1"/>
          </p:cNvSpPr>
          <p:nvPr/>
        </p:nvSpPr>
        <p:spPr bwMode="auto">
          <a:xfrm flipV="1">
            <a:off x="595315" y="5499100"/>
            <a:ext cx="382587" cy="1984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3" name="Line 116"/>
          <p:cNvSpPr>
            <a:spLocks noChangeAspect="1" noChangeShapeType="1"/>
          </p:cNvSpPr>
          <p:nvPr/>
        </p:nvSpPr>
        <p:spPr bwMode="auto">
          <a:xfrm flipV="1">
            <a:off x="977900" y="5400677"/>
            <a:ext cx="96838" cy="984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4" name="Line 117"/>
          <p:cNvSpPr>
            <a:spLocks noChangeAspect="1" noChangeShapeType="1"/>
          </p:cNvSpPr>
          <p:nvPr/>
        </p:nvSpPr>
        <p:spPr bwMode="auto">
          <a:xfrm>
            <a:off x="1074740" y="5400675"/>
            <a:ext cx="968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5" name="Line 118"/>
          <p:cNvSpPr>
            <a:spLocks noChangeAspect="1" noChangeShapeType="1"/>
          </p:cNvSpPr>
          <p:nvPr/>
        </p:nvSpPr>
        <p:spPr bwMode="auto">
          <a:xfrm flipV="1">
            <a:off x="1171575" y="5202240"/>
            <a:ext cx="190500" cy="1984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6" name="Line 119"/>
          <p:cNvSpPr>
            <a:spLocks noChangeAspect="1" noChangeShapeType="1"/>
          </p:cNvSpPr>
          <p:nvPr/>
        </p:nvSpPr>
        <p:spPr bwMode="auto">
          <a:xfrm flipH="1" flipV="1">
            <a:off x="1266827" y="4606925"/>
            <a:ext cx="92075" cy="577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7" name="Line 120"/>
          <p:cNvSpPr>
            <a:spLocks noChangeAspect="1" noChangeShapeType="1"/>
          </p:cNvSpPr>
          <p:nvPr/>
        </p:nvSpPr>
        <p:spPr bwMode="auto">
          <a:xfrm flipV="1">
            <a:off x="1266825" y="4410075"/>
            <a:ext cx="192088" cy="1968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8" name="Line 121"/>
          <p:cNvSpPr>
            <a:spLocks noChangeAspect="1" noChangeShapeType="1"/>
          </p:cNvSpPr>
          <p:nvPr/>
        </p:nvSpPr>
        <p:spPr bwMode="auto">
          <a:xfrm flipV="1">
            <a:off x="1458915" y="4113213"/>
            <a:ext cx="479425" cy="2968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09" name="Line 122"/>
          <p:cNvSpPr>
            <a:spLocks noChangeAspect="1" noChangeShapeType="1"/>
          </p:cNvSpPr>
          <p:nvPr/>
        </p:nvSpPr>
        <p:spPr bwMode="auto">
          <a:xfrm flipV="1">
            <a:off x="1938338" y="4013202"/>
            <a:ext cx="0" cy="1000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10" name="Line 123"/>
          <p:cNvSpPr>
            <a:spLocks noChangeAspect="1" noChangeShapeType="1"/>
          </p:cNvSpPr>
          <p:nvPr/>
        </p:nvSpPr>
        <p:spPr bwMode="auto">
          <a:xfrm flipV="1">
            <a:off x="1938340" y="3716338"/>
            <a:ext cx="669925" cy="2968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 dirty="0">
              <a:highlight>
                <a:srgbClr val="00FF00"/>
              </a:highlight>
            </a:endParaRPr>
          </a:p>
        </p:txBody>
      </p:sp>
      <p:sp>
        <p:nvSpPr>
          <p:cNvPr id="12411" name="Line 124"/>
          <p:cNvSpPr>
            <a:spLocks noChangeAspect="1" noChangeShapeType="1"/>
          </p:cNvSpPr>
          <p:nvPr/>
        </p:nvSpPr>
        <p:spPr bwMode="auto">
          <a:xfrm flipV="1">
            <a:off x="2608265" y="3616327"/>
            <a:ext cx="193675" cy="1000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12" name="Freeform 125"/>
          <p:cNvSpPr>
            <a:spLocks noChangeAspect="1"/>
          </p:cNvSpPr>
          <p:nvPr/>
        </p:nvSpPr>
        <p:spPr bwMode="auto">
          <a:xfrm>
            <a:off x="2801940" y="3427413"/>
            <a:ext cx="574675" cy="190500"/>
          </a:xfrm>
          <a:custGeom>
            <a:avLst/>
            <a:gdLst>
              <a:gd name="T0" fmla="*/ 0 w 414"/>
              <a:gd name="T1" fmla="*/ 2147483647 h 133"/>
              <a:gd name="T2" fmla="*/ 2147483647 w 414"/>
              <a:gd name="T3" fmla="*/ 0 h 133"/>
              <a:gd name="T4" fmla="*/ 2147483647 w 414"/>
              <a:gd name="T5" fmla="*/ 2147483647 h 133"/>
              <a:gd name="T6" fmla="*/ 0 60000 65536"/>
              <a:gd name="T7" fmla="*/ 0 60000 65536"/>
              <a:gd name="T8" fmla="*/ 0 60000 65536"/>
              <a:gd name="T9" fmla="*/ 0 w 414"/>
              <a:gd name="T10" fmla="*/ 0 h 133"/>
              <a:gd name="T11" fmla="*/ 414 w 414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133">
                <a:moveTo>
                  <a:pt x="0" y="133"/>
                </a:moveTo>
                <a:lnTo>
                  <a:pt x="217" y="0"/>
                </a:lnTo>
                <a:lnTo>
                  <a:pt x="414" y="64"/>
                </a:lnTo>
              </a:path>
            </a:pathLst>
          </a:cu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062" tIns="40531" rIns="81062" bIns="40531" anchor="ctr"/>
          <a:lstStyle/>
          <a:p>
            <a:endParaRPr lang="cs-CZ"/>
          </a:p>
        </p:txBody>
      </p:sp>
      <p:sp>
        <p:nvSpPr>
          <p:cNvPr id="12413" name="Oval 126"/>
          <p:cNvSpPr>
            <a:spLocks noChangeAspect="1" noChangeArrowheads="1"/>
          </p:cNvSpPr>
          <p:nvPr/>
        </p:nvSpPr>
        <p:spPr bwMode="auto">
          <a:xfrm>
            <a:off x="500063" y="5697538"/>
            <a:ext cx="95250" cy="100012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414" name="Text Box 127"/>
          <p:cNvSpPr txBox="1">
            <a:spLocks noChangeAspect="1" noChangeArrowheads="1"/>
          </p:cNvSpPr>
          <p:nvPr/>
        </p:nvSpPr>
        <p:spPr bwMode="auto">
          <a:xfrm>
            <a:off x="139058" y="5228701"/>
            <a:ext cx="901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 dirty="0">
                <a:latin typeface="Arial CE" charset="-18"/>
              </a:rPr>
              <a:t>Ingolstadt</a:t>
            </a:r>
            <a:endParaRPr lang="en-US" altLang="cs-CZ" sz="700" dirty="0">
              <a:latin typeface="Arial CE" charset="-18"/>
            </a:endParaRPr>
          </a:p>
        </p:txBody>
      </p:sp>
      <p:sp>
        <p:nvSpPr>
          <p:cNvPr id="12415" name="Text Box 128"/>
          <p:cNvSpPr txBox="1">
            <a:spLocks noChangeAspect="1" noChangeArrowheads="1"/>
          </p:cNvSpPr>
          <p:nvPr/>
        </p:nvSpPr>
        <p:spPr bwMode="auto">
          <a:xfrm>
            <a:off x="661195" y="5598319"/>
            <a:ext cx="1814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 dirty="0" err="1">
                <a:latin typeface="Arial CE" charset="-18"/>
              </a:rPr>
              <a:t>Vohburg</a:t>
            </a:r>
            <a:r>
              <a:rPr lang="en-US" altLang="cs-CZ" sz="1200" b="1" dirty="0">
                <a:latin typeface="Arial CE" charset="-18"/>
              </a:rPr>
              <a:t> an der Donau</a:t>
            </a:r>
            <a:endParaRPr lang="en-US" altLang="cs-CZ" sz="700" dirty="0">
              <a:latin typeface="Arial CE" charset="-18"/>
            </a:endParaRPr>
          </a:p>
        </p:txBody>
      </p:sp>
      <p:sp>
        <p:nvSpPr>
          <p:cNvPr id="12418" name="Oval 131"/>
          <p:cNvSpPr>
            <a:spLocks noChangeAspect="1" noChangeArrowheads="1"/>
          </p:cNvSpPr>
          <p:nvPr/>
        </p:nvSpPr>
        <p:spPr bwMode="auto">
          <a:xfrm>
            <a:off x="3330575" y="3440113"/>
            <a:ext cx="95250" cy="100012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419" name="Line 133"/>
          <p:cNvSpPr>
            <a:spLocks noChangeShapeType="1"/>
          </p:cNvSpPr>
          <p:nvPr/>
        </p:nvSpPr>
        <p:spPr bwMode="auto">
          <a:xfrm flipV="1">
            <a:off x="6194427" y="4954590"/>
            <a:ext cx="333375" cy="2063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20" name="Oval 135"/>
          <p:cNvSpPr>
            <a:spLocks noChangeArrowheads="1"/>
          </p:cNvSpPr>
          <p:nvPr/>
        </p:nvSpPr>
        <p:spPr bwMode="auto">
          <a:xfrm>
            <a:off x="6527800" y="4860927"/>
            <a:ext cx="95250" cy="984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422" name="Text Box 137"/>
          <p:cNvSpPr txBox="1">
            <a:spLocks noChangeArrowheads="1"/>
          </p:cNvSpPr>
          <p:nvPr/>
        </p:nvSpPr>
        <p:spPr bwMode="auto">
          <a:xfrm>
            <a:off x="6245863" y="4575764"/>
            <a:ext cx="660398" cy="3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b="1" dirty="0">
                <a:solidFill>
                  <a:srgbClr val="00FF00"/>
                </a:solidFill>
                <a:latin typeface="Arial CE" charset="-18"/>
              </a:rPr>
              <a:t>MND</a:t>
            </a:r>
            <a:endParaRPr lang="en-US" altLang="cs-CZ" dirty="0">
              <a:solidFill>
                <a:srgbClr val="00FF00"/>
              </a:solidFill>
              <a:latin typeface="Arial CE" charset="-18"/>
            </a:endParaRPr>
          </a:p>
        </p:txBody>
      </p:sp>
      <p:sp>
        <p:nvSpPr>
          <p:cNvPr id="12423" name="Oval 139"/>
          <p:cNvSpPr>
            <a:spLocks noChangeAspect="1" noChangeArrowheads="1"/>
          </p:cNvSpPr>
          <p:nvPr/>
        </p:nvSpPr>
        <p:spPr bwMode="auto">
          <a:xfrm>
            <a:off x="1668463" y="4202115"/>
            <a:ext cx="95250" cy="98425"/>
          </a:xfrm>
          <a:prstGeom prst="ellipse">
            <a:avLst/>
          </a:prstGeom>
          <a:solidFill>
            <a:schemeClr val="hlink"/>
          </a:solidFill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81062" tIns="40531" rIns="81062" bIns="40531" anchor="ctr"/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424" name="Text Box 140"/>
          <p:cNvSpPr txBox="1">
            <a:spLocks noChangeAspect="1" noChangeArrowheads="1"/>
          </p:cNvSpPr>
          <p:nvPr/>
        </p:nvSpPr>
        <p:spPr bwMode="auto">
          <a:xfrm>
            <a:off x="1668465" y="4265613"/>
            <a:ext cx="12906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062" tIns="40531" rIns="81062" bIns="40531">
            <a:spAutoFit/>
          </a:bodyPr>
          <a:lstStyle>
            <a:lvl1pPr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1213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1200" b="1">
                <a:latin typeface="Arial CE" charset="-18"/>
              </a:rPr>
              <a:t>Benešovice</a:t>
            </a:r>
          </a:p>
          <a:p>
            <a:r>
              <a:rPr lang="en-US" altLang="cs-CZ" sz="1100" b="1"/>
              <a:t>- </a:t>
            </a:r>
            <a:r>
              <a:rPr lang="cs-CZ" altLang="cs-CZ" sz="1100" b="1"/>
              <a:t>Čerpací stanice</a:t>
            </a:r>
            <a:endParaRPr lang="en-US" altLang="cs-CZ" sz="1100" b="1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116D1BF-4D6D-4C0D-9EE7-3877CAD7E1AF}"/>
              </a:ext>
            </a:extLst>
          </p:cNvPr>
          <p:cNvSpPr/>
          <p:nvPr/>
        </p:nvSpPr>
        <p:spPr>
          <a:xfrm>
            <a:off x="4992911" y="1333500"/>
            <a:ext cx="28162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b="1" kern="0" dirty="0">
                <a:solidFill>
                  <a:srgbClr val="FF0000"/>
                </a:solidFill>
                <a:latin typeface="Arial"/>
              </a:rPr>
              <a:t>Ropovod Družba </a:t>
            </a:r>
          </a:p>
          <a:p>
            <a:pPr lvl="0"/>
            <a:endParaRPr lang="cs-CZ" sz="1400" b="1" kern="0" dirty="0">
              <a:solidFill>
                <a:srgbClr val="FF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kern="0" dirty="0">
                <a:solidFill>
                  <a:srgbClr val="FF0000"/>
                </a:solidFill>
                <a:latin typeface="Arial"/>
              </a:rPr>
              <a:t>Délka 473 km na území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kern="0" dirty="0">
                <a:solidFill>
                  <a:srgbClr val="FF0000"/>
                </a:solidFill>
                <a:latin typeface="Arial"/>
              </a:rPr>
              <a:t>Kapacita cca 9 mil. tun/rok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kern="0" dirty="0">
                <a:solidFill>
                  <a:srgbClr val="FF0000"/>
                </a:solidFill>
                <a:latin typeface="Arial"/>
              </a:rPr>
              <a:t>V provozu od r. 1965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C2ED77-F8D9-4E01-8EFE-573971A071A4}"/>
              </a:ext>
            </a:extLst>
          </p:cNvPr>
          <p:cNvSpPr/>
          <p:nvPr/>
        </p:nvSpPr>
        <p:spPr>
          <a:xfrm>
            <a:off x="324000" y="324000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8AC9"/>
                </a:solidFill>
                <a:latin typeface="+mj-lt"/>
                <a:ea typeface="+mj-ea"/>
                <a:cs typeface="+mj-cs"/>
              </a:rPr>
              <a:t>Ropovodní systém MERO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EB03921-246F-4A0C-B73A-A5AA07C6A7B5}"/>
              </a:ext>
            </a:extLst>
          </p:cNvPr>
          <p:cNvSpPr/>
          <p:nvPr/>
        </p:nvSpPr>
        <p:spPr bwMode="auto">
          <a:xfrm>
            <a:off x="161487" y="1238252"/>
            <a:ext cx="7416823" cy="4821609"/>
          </a:xfrm>
          <a:prstGeom prst="roundRect">
            <a:avLst/>
          </a:prstGeom>
          <a:blipFill dpi="0" rotWithShape="1">
            <a:blip r:embed="rId3">
              <a:alphaModFix amt="13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9625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794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02" y="324000"/>
            <a:ext cx="7884963" cy="864096"/>
          </a:xfrm>
        </p:spPr>
        <p:txBody>
          <a:bodyPr/>
          <a:lstStyle/>
          <a:p>
            <a:r>
              <a:rPr lang="cs-CZ" b="0" dirty="0"/>
              <a:t>CTR Nelahozeves </a:t>
            </a:r>
            <a:br>
              <a:rPr lang="cs-CZ" b="0" dirty="0"/>
            </a:br>
            <a:r>
              <a:rPr lang="cs-CZ" b="0" dirty="0"/>
              <a:t>kapacita celkem 1 675 000 m</a:t>
            </a:r>
            <a:r>
              <a:rPr lang="cs-CZ" b="0" baseline="30000" dirty="0"/>
              <a:t>3</a:t>
            </a:r>
            <a:r>
              <a:rPr lang="cs-CZ" b="0" dirty="0"/>
              <a:t> </a:t>
            </a:r>
            <a:endParaRPr lang="cs-CZ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89305C0-7875-4769-BA0B-A5AE3A56304D}"/>
              </a:ext>
            </a:extLst>
          </p:cNvPr>
          <p:cNvSpPr/>
          <p:nvPr/>
        </p:nvSpPr>
        <p:spPr bwMode="auto">
          <a:xfrm>
            <a:off x="252115" y="1368227"/>
            <a:ext cx="7416824" cy="4608512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9625"/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E747352-B390-4A96-9E38-FC50A5069B34}"/>
              </a:ext>
            </a:extLst>
          </p:cNvPr>
          <p:cNvSpPr/>
          <p:nvPr/>
        </p:nvSpPr>
        <p:spPr bwMode="auto">
          <a:xfrm>
            <a:off x="756171" y="1509341"/>
            <a:ext cx="2592288" cy="1227038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9625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D1290F-F7E0-4877-9BEA-E48C85637094}"/>
              </a:ext>
            </a:extLst>
          </p:cNvPr>
          <p:cNvSpPr txBox="1"/>
          <p:nvPr/>
        </p:nvSpPr>
        <p:spPr>
          <a:xfrm>
            <a:off x="828179" y="1656261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charset="0"/>
              </a:rPr>
              <a:t>4 nádrže po</a:t>
            </a:r>
            <a:r>
              <a:rPr lang="de-DE" b="1" dirty="0">
                <a:latin typeface="Arial" charset="0"/>
              </a:rPr>
              <a:t> 50.000 m³</a:t>
            </a:r>
            <a:endParaRPr lang="cs-CZ" b="1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de-DE" b="1" dirty="0">
                <a:latin typeface="Arial" charset="0"/>
              </a:rPr>
              <a:t>6 </a:t>
            </a:r>
            <a:r>
              <a:rPr lang="cs-CZ" b="1" dirty="0">
                <a:latin typeface="Arial" charset="0"/>
              </a:rPr>
              <a:t>nádrží po</a:t>
            </a:r>
            <a:r>
              <a:rPr lang="de-DE" b="1" dirty="0">
                <a:latin typeface="Arial" charset="0"/>
              </a:rPr>
              <a:t> 100.000 m³</a:t>
            </a:r>
          </a:p>
          <a:p>
            <a:pPr>
              <a:spcBef>
                <a:spcPts val="600"/>
              </a:spcBef>
            </a:pPr>
            <a:r>
              <a:rPr lang="cs-CZ" b="1" dirty="0">
                <a:latin typeface="Arial" charset="0"/>
              </a:rPr>
              <a:t>7</a:t>
            </a:r>
            <a:r>
              <a:rPr lang="de-DE" b="1" dirty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nádrží po </a:t>
            </a:r>
            <a:r>
              <a:rPr lang="de-DE" b="1" dirty="0">
                <a:latin typeface="Arial" charset="0"/>
              </a:rPr>
              <a:t>125.000</a:t>
            </a:r>
            <a:r>
              <a:rPr lang="cs-CZ" b="1" dirty="0">
                <a:latin typeface="Arial" charset="0"/>
              </a:rPr>
              <a:t> </a:t>
            </a:r>
            <a:r>
              <a:rPr lang="de-DE" b="1" dirty="0">
                <a:latin typeface="Arial" charset="0"/>
              </a:rPr>
              <a:t>m³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4000" y="324002"/>
            <a:ext cx="6192838" cy="1031875"/>
          </a:xfrm>
        </p:spPr>
        <p:txBody>
          <a:bodyPr/>
          <a:lstStyle/>
          <a:p>
            <a:r>
              <a:rPr lang="cs-CZ" altLang="cs-CZ" b="0" dirty="0"/>
              <a:t>MERO </a:t>
            </a:r>
            <a:r>
              <a:rPr lang="cs-CZ" altLang="cs-CZ" b="0" dirty="0" err="1"/>
              <a:t>Germany</a:t>
            </a:r>
            <a:r>
              <a:rPr lang="cs-CZ" altLang="cs-CZ" b="0" dirty="0"/>
              <a:t> </a:t>
            </a:r>
            <a:r>
              <a:rPr lang="cs-CZ" altLang="cs-CZ" b="0" dirty="0" err="1"/>
              <a:t>Vohburg</a:t>
            </a:r>
            <a:br>
              <a:rPr lang="cs-CZ" altLang="cs-CZ" b="0" dirty="0"/>
            </a:br>
            <a:r>
              <a:rPr lang="cs-CZ" b="0" dirty="0"/>
              <a:t>kapacita tankoviště celkem 200 000 m</a:t>
            </a:r>
            <a:r>
              <a:rPr lang="cs-CZ" b="0" baseline="30000" dirty="0"/>
              <a:t>3</a:t>
            </a:r>
            <a:endParaRPr lang="cs-CZ" altLang="cs-CZ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" y="1512888"/>
            <a:ext cx="4646613" cy="4019550"/>
          </a:xfrm>
        </p:spPr>
        <p:txBody>
          <a:bodyPr/>
          <a:lstStyle/>
          <a:p>
            <a:pPr marL="0" indent="0">
              <a:buFontTx/>
              <a:buChar char="•"/>
            </a:pPr>
            <a:endParaRPr lang="cs-CZ" altLang="cs-CZ" baseline="30000" dirty="0"/>
          </a:p>
          <a:p>
            <a:pPr marL="0" indent="0">
              <a:buFontTx/>
              <a:buChar char="•"/>
            </a:pPr>
            <a:endParaRPr lang="cs-CZ" altLang="cs-CZ" baseline="30000" dirty="0"/>
          </a:p>
          <a:p>
            <a:pPr marL="0" indent="0">
              <a:buFontTx/>
              <a:buChar char="•"/>
            </a:pPr>
            <a:endParaRPr lang="cs-CZ" alt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C1CAEA8-D535-44B0-94D3-58E543B5BEE1}"/>
              </a:ext>
            </a:extLst>
          </p:cNvPr>
          <p:cNvSpPr/>
          <p:nvPr/>
        </p:nvSpPr>
        <p:spPr bwMode="auto">
          <a:xfrm>
            <a:off x="252115" y="1368227"/>
            <a:ext cx="7416824" cy="4608512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9625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FD863D2-7235-477F-9A26-F98DFA869529}"/>
              </a:ext>
            </a:extLst>
          </p:cNvPr>
          <p:cNvSpPr/>
          <p:nvPr/>
        </p:nvSpPr>
        <p:spPr bwMode="auto">
          <a:xfrm>
            <a:off x="756171" y="1512888"/>
            <a:ext cx="2592288" cy="1227038"/>
          </a:xfrm>
          <a:prstGeom prst="roundRect">
            <a:avLst/>
          </a:prstGeom>
          <a:solidFill>
            <a:schemeClr val="bg1">
              <a:lumMod val="8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9625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C6C8E8D-8B2D-4046-B98F-EEE152E69B03}"/>
              </a:ext>
            </a:extLst>
          </p:cNvPr>
          <p:cNvSpPr txBox="1"/>
          <p:nvPr/>
        </p:nvSpPr>
        <p:spPr>
          <a:xfrm>
            <a:off x="900187" y="160801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indent="-852488">
              <a:spcBef>
                <a:spcPct val="50000"/>
              </a:spcBef>
              <a:defRPr/>
            </a:pPr>
            <a:r>
              <a:rPr lang="cs-CZ" b="1" dirty="0">
                <a:latin typeface="Arial" charset="0"/>
              </a:rPr>
              <a:t>3</a:t>
            </a:r>
            <a:r>
              <a:rPr lang="de-DE" b="1" dirty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nádrže po</a:t>
            </a:r>
            <a:r>
              <a:rPr lang="de-DE" b="1" dirty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4</a:t>
            </a:r>
            <a:r>
              <a:rPr lang="de-DE" b="1" dirty="0">
                <a:latin typeface="Arial" charset="0"/>
              </a:rPr>
              <a:t>0.000 m³</a:t>
            </a:r>
            <a:endParaRPr lang="cs-CZ" b="1" dirty="0">
              <a:latin typeface="Arial" charset="0"/>
            </a:endParaRPr>
          </a:p>
          <a:p>
            <a:pPr marL="852488" indent="-852488">
              <a:spcBef>
                <a:spcPct val="50000"/>
              </a:spcBef>
              <a:defRPr/>
            </a:pPr>
            <a:r>
              <a:rPr lang="cs-CZ" b="1" dirty="0">
                <a:latin typeface="Arial" charset="0"/>
              </a:rPr>
              <a:t>1 nádrž o</a:t>
            </a:r>
            <a:r>
              <a:rPr lang="de-DE" b="1" dirty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8</a:t>
            </a:r>
            <a:r>
              <a:rPr lang="de-DE" b="1" dirty="0">
                <a:latin typeface="Arial" charset="0"/>
              </a:rPr>
              <a:t>0.000 m³</a:t>
            </a:r>
          </a:p>
        </p:txBody>
      </p:sp>
    </p:spTree>
    <p:extLst>
      <p:ext uri="{BB962C8B-B14F-4D97-AF65-F5344CB8AC3E}">
        <p14:creationId xmlns:p14="http://schemas.microsoft.com/office/powerpoint/2010/main" val="112807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929323-0AE3-4503-8E14-3DC84D4A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26" y="324002"/>
            <a:ext cx="518457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Síť ropovodů navazující na systém MERO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99DFBC-83E2-4397-9D8D-26B36C0C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55" y="1512243"/>
            <a:ext cx="653562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5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7124E83-839F-4265-910A-611A58EE4C48}"/>
              </a:ext>
            </a:extLst>
          </p:cNvPr>
          <p:cNvSpPr/>
          <p:nvPr/>
        </p:nvSpPr>
        <p:spPr>
          <a:xfrm>
            <a:off x="396132" y="1404621"/>
            <a:ext cx="712879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 souvislosti s vypuknutím válečného konfliktu na Ukrajině          a postupným zaváděním sankcí ze strany EU se dramaticky zvýšilo riziko přerušení dodávek ropy a ropných produktů z Ruské Federace. 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Česká republika se připojila k sankčním balíčků, vč. závazku zastavit dodávky ruské ropy do ČR. Pro realizaci tohoto záměru si ČR vyjednala časově omezenou výjimku.</a:t>
            </a:r>
          </a:p>
          <a:p>
            <a:pPr marL="285750" indent="-285750" algn="just" font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MERO ČR, a.s. jako výhradní přepravce ropy do ČR aktivovalo mechanismus krizového řízení a zahájilo nezbytné kroky               k zajištění dostatečných alternativních přepravních kapacit pro zásobování ČR ropou.</a:t>
            </a:r>
          </a:p>
          <a:p>
            <a:pPr algn="just"/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072F57D-F358-42B8-B789-77E45F07B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63" y="360115"/>
            <a:ext cx="5216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+mj-lt"/>
                <a:ea typeface="+mj-ea"/>
                <a:cs typeface="+mj-cs"/>
              </a:defRPr>
            </a:lvl1pPr>
            <a:lvl2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2pPr>
            <a:lvl3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3pPr>
            <a:lvl4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4pPr>
            <a:lvl5pPr algn="l" defTabSz="80962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5pPr>
            <a:lvl6pPr marL="4572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6pPr>
            <a:lvl7pPr marL="9144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7pPr>
            <a:lvl8pPr marL="13716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8pPr>
            <a:lvl9pPr marL="1828800" algn="l" defTabSz="80962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AC9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0" kern="0" dirty="0"/>
              <a:t>Výchozí situace</a:t>
            </a:r>
          </a:p>
        </p:txBody>
      </p:sp>
    </p:spTree>
    <p:extLst>
      <p:ext uri="{BB962C8B-B14F-4D97-AF65-F5344CB8AC3E}">
        <p14:creationId xmlns:p14="http://schemas.microsoft.com/office/powerpoint/2010/main" val="1195889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prezentace 1">
      <a:dk1>
        <a:srgbClr val="000000"/>
      </a:dk1>
      <a:lt1>
        <a:srgbClr val="FFFFFF"/>
      </a:lt1>
      <a:dk2>
        <a:srgbClr val="008AC9"/>
      </a:dk2>
      <a:lt2>
        <a:srgbClr val="828282"/>
      </a:lt2>
      <a:accent1>
        <a:srgbClr val="C0C0C0"/>
      </a:accent1>
      <a:accent2>
        <a:srgbClr val="4560A5"/>
      </a:accent2>
      <a:accent3>
        <a:srgbClr val="FFFFFF"/>
      </a:accent3>
      <a:accent4>
        <a:srgbClr val="000000"/>
      </a:accent4>
      <a:accent5>
        <a:srgbClr val="DCDCDC"/>
      </a:accent5>
      <a:accent6>
        <a:srgbClr val="3E5695"/>
      </a:accent6>
      <a:hlink>
        <a:srgbClr val="D0E2F0"/>
      </a:hlink>
      <a:folHlink>
        <a:srgbClr val="124A85"/>
      </a:folHlink>
    </a:clrScheme>
    <a:fontScheme name="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9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9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zentace 1">
        <a:dk1>
          <a:srgbClr val="000000"/>
        </a:dk1>
        <a:lt1>
          <a:srgbClr val="FFFFFF"/>
        </a:lt1>
        <a:dk2>
          <a:srgbClr val="008AC9"/>
        </a:dk2>
        <a:lt2>
          <a:srgbClr val="828282"/>
        </a:lt2>
        <a:accent1>
          <a:srgbClr val="C0C0C0"/>
        </a:accent1>
        <a:accent2>
          <a:srgbClr val="4560A5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3E5695"/>
        </a:accent6>
        <a:hlink>
          <a:srgbClr val="D0E2F0"/>
        </a:hlink>
        <a:folHlink>
          <a:srgbClr val="124A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16051</TotalTime>
  <Words>1425</Words>
  <Application>Microsoft Office PowerPoint</Application>
  <PresentationFormat>Vlastní</PresentationFormat>
  <Paragraphs>180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Arial CE</vt:lpstr>
      <vt:lpstr>Klavika bold</vt:lpstr>
      <vt:lpstr>Klavika regular</vt:lpstr>
      <vt:lpstr>prezentace</vt:lpstr>
      <vt:lpstr>Prezentace aplikace PowerPoint</vt:lpstr>
      <vt:lpstr>Základní údaje o společnosti </vt:lpstr>
      <vt:lpstr>Poslání a vize společnosti</vt:lpstr>
      <vt:lpstr>Majetkové účasti</vt:lpstr>
      <vt:lpstr>Ropovod IKL  Celková délka 347 km Kapacita cca 11 mil. tun/rok V provozu od r. 1995 </vt:lpstr>
      <vt:lpstr>CTR Nelahozeves  kapacita celkem 1 675 000 m3 </vt:lpstr>
      <vt:lpstr>MERO Germany Vohburg kapacita tankoviště celkem 200 000 m3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MERO ČR, a. 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ZÁSOBOVÁNÍ RAFINERIE TRM SPERGAU PŘES ROPOVODNÍ SYSTÉMY MERO GROUP   ZÁKLADNÍ TEZE PROJEKTU</dc:title>
  <dc:creator>lukasek</dc:creator>
  <cp:lastModifiedBy>Lucie Kuklíková</cp:lastModifiedBy>
  <cp:revision>506</cp:revision>
  <cp:lastPrinted>2021-07-07T07:52:09Z</cp:lastPrinted>
  <dcterms:created xsi:type="dcterms:W3CDTF">2009-01-30T09:21:34Z</dcterms:created>
  <dcterms:modified xsi:type="dcterms:W3CDTF">2022-10-25T14:39:51Z</dcterms:modified>
</cp:coreProperties>
</file>