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0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7" r:id="rId5"/>
    <p:sldMasterId id="2147483879" r:id="rId6"/>
    <p:sldMasterId id="2147483810" r:id="rId7"/>
    <p:sldMasterId id="2147483772" r:id="rId8"/>
  </p:sldMasterIdLst>
  <p:notesMasterIdLst>
    <p:notesMasterId r:id="rId39"/>
  </p:notesMasterIdLst>
  <p:handoutMasterIdLst>
    <p:handoutMasterId r:id="rId40"/>
  </p:handoutMasterIdLst>
  <p:sldIdLst>
    <p:sldId id="256" r:id="rId9"/>
    <p:sldId id="273" r:id="rId10"/>
    <p:sldId id="274" r:id="rId11"/>
    <p:sldId id="706" r:id="rId12"/>
    <p:sldId id="2147377027" r:id="rId13"/>
    <p:sldId id="403" r:id="rId14"/>
    <p:sldId id="335" r:id="rId15"/>
    <p:sldId id="728" r:id="rId16"/>
    <p:sldId id="727" r:id="rId17"/>
    <p:sldId id="720" r:id="rId18"/>
    <p:sldId id="726" r:id="rId19"/>
    <p:sldId id="400" r:id="rId20"/>
    <p:sldId id="711" r:id="rId21"/>
    <p:sldId id="406" r:id="rId22"/>
    <p:sldId id="740" r:id="rId23"/>
    <p:sldId id="741" r:id="rId24"/>
    <p:sldId id="669" r:id="rId25"/>
    <p:sldId id="725" r:id="rId26"/>
    <p:sldId id="675" r:id="rId27"/>
    <p:sldId id="408" r:id="rId28"/>
    <p:sldId id="346" r:id="rId29"/>
    <p:sldId id="702" r:id="rId30"/>
    <p:sldId id="671" r:id="rId31"/>
    <p:sldId id="718" r:id="rId32"/>
    <p:sldId id="724" r:id="rId33"/>
    <p:sldId id="714" r:id="rId34"/>
    <p:sldId id="434" r:id="rId35"/>
    <p:sldId id="267" r:id="rId36"/>
    <p:sldId id="715" r:id="rId37"/>
    <p:sldId id="266" r:id="rId38"/>
  </p:sldIdLst>
  <p:sldSz cx="24384000" cy="13716000"/>
  <p:notesSz cx="6797675" cy="9926638"/>
  <p:defaultTextStyle>
    <a:defPPr>
      <a:defRPr lang="en-US"/>
    </a:defPPr>
    <a:lvl1pPr marL="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E54"/>
    <a:srgbClr val="052A4E"/>
    <a:srgbClr val="A7A9AC"/>
    <a:srgbClr val="B0B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6807" autoAdjust="0"/>
  </p:normalViewPr>
  <p:slideViewPr>
    <p:cSldViewPr snapToGrid="0" showGuides="1">
      <p:cViewPr varScale="1">
        <p:scale>
          <a:sx n="31" d="100"/>
          <a:sy n="31" d="100"/>
        </p:scale>
        <p:origin x="740" y="72"/>
      </p:cViewPr>
      <p:guideLst/>
    </p:cSldViewPr>
  </p:slideViewPr>
  <p:outlineViewPr>
    <p:cViewPr>
      <p:scale>
        <a:sx n="33" d="100"/>
        <a:sy n="33" d="100"/>
      </p:scale>
      <p:origin x="0" y="-2013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24309027102416"/>
          <c:y val="0.1134284992461489"/>
          <c:w val="0.56264066526176404"/>
          <c:h val="0.7707711742008776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Akcionáři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042-418C-963B-ADC4DDE7938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42-418C-963B-ADC4DDE79389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042-418C-963B-ADC4DDE79389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42-418C-963B-ADC4DDE79389}"/>
              </c:ext>
            </c:extLst>
          </c:dPt>
          <c:cat>
            <c:strRef>
              <c:f>List1!$A$2:$A$5</c:f>
              <c:strCache>
                <c:ptCount val="4"/>
                <c:pt idx="0">
                  <c:v>ČEZ, a. s.</c:v>
                </c:pt>
                <c:pt idx="1">
                  <c:v>Slovenské elektrárne, a. s., Slovenská republika</c:v>
                </c:pt>
                <c:pt idx="2">
                  <c:v>ŠKODA JS a. s.</c:v>
                </c:pt>
                <c:pt idx="3">
                  <c:v>Obec Husinec</c:v>
                </c:pt>
              </c:strCache>
            </c:strRef>
          </c:cat>
          <c:val>
            <c:numRef>
              <c:f>List1!$B$2:$B$5</c:f>
              <c:numCache>
                <c:formatCode>0.00%</c:formatCode>
                <c:ptCount val="4"/>
                <c:pt idx="0">
                  <c:v>0.52459999999999996</c:v>
                </c:pt>
                <c:pt idx="1">
                  <c:v>0.2777</c:v>
                </c:pt>
                <c:pt idx="2">
                  <c:v>0.1739</c:v>
                </c:pt>
                <c:pt idx="3">
                  <c:v>2.3800000000000002E-2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2-418C-963B-ADC4DDE79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30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cs-CZ" sz="3000" b="1" baseline="0" dirty="0">
                <a:solidFill>
                  <a:schemeClr val="accent1"/>
                </a:solidFill>
              </a:rPr>
              <a:t>Rozdělení tržeb dle regionů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30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FED-4C25-B4CA-E23BA22B37F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FED-4C25-B4CA-E23BA22B37F7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FED-4C25-B4CA-E23BA22B37F7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6B-4A88-A9D5-96AB09FA43AB}"/>
              </c:ext>
            </c:extLst>
          </c:dPt>
          <c:dLbls>
            <c:dLbl>
              <c:idx val="0"/>
              <c:layout>
                <c:manualLayout>
                  <c:x val="-8.6146868848425193E-2"/>
                  <c:y val="-0.205574886367337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5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5862450787401E-2"/>
                      <c:h val="7.940625244236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FED-4C25-B4CA-E23BA22B37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3"/>
                <c:pt idx="0">
                  <c:v>Česká republika</c:v>
                </c:pt>
                <c:pt idx="1">
                  <c:v>Evropská unie</c:v>
                </c:pt>
                <c:pt idx="2">
                  <c:v>Ostatní země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0.76</c:v>
                </c:pt>
                <c:pt idx="1">
                  <c:v>0.18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D-4C25-B4CA-E23BA22B3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720339539164466"/>
          <c:y val="0.35259039365032119"/>
          <c:w val="0.22800320267117391"/>
          <c:h val="0.36249547186456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9D9FA71-DC9E-421E-8006-913722282E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CD6938E-FE00-4D3F-BD33-750126D3FC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28A90-24DA-467A-96D6-B5F963369E2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FCCDA5-9D86-49C0-85CD-D3C47954E2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3A0B15-7BE3-49FC-95E3-905E7C0C72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DF9E3-7F54-4497-A29D-E94BF0C6C7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317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1488D-7DB2-4E96-9D77-E69F518845DC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442D9-C26B-445D-9C0E-A88D9B3A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8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6375C-A827-7142-8F90-0099E6E28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6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2BA58-E72D-401B-9DF0-2A309231D1D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2BA58-E72D-401B-9DF0-2A309231D1D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9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2BA58-E72D-401B-9DF0-2A309231D1D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2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cs-C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6375C-A827-7142-8F90-0099E6E282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75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D64CF-8624-4200-870C-D8BA3E57AC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8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D64CF-8624-4200-870C-D8BA3E57AC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5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1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D64CF-8624-4200-870C-D8BA3E57ACD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581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2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modrý překrytí">
            <a:extLst>
              <a:ext uri="{FF2B5EF4-FFF2-40B4-BE49-F238E27FC236}">
                <a16:creationId xmlns:a16="http://schemas.microsoft.com/office/drawing/2014/main" id="{D83C9096-1A48-42DA-83C1-B560815EE67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úvodní PNG 150 dpi" descr="Obsah obrázku drak, držení, letící, modrá&#10;&#10;Popis byl vytvořen automaticky">
            <a:extLst>
              <a:ext uri="{FF2B5EF4-FFF2-40B4-BE49-F238E27FC236}">
                <a16:creationId xmlns:a16="http://schemas.microsoft.com/office/drawing/2014/main" id="{EF92D3D1-88A9-4616-AF59-F57E3240B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9" name="TextovéPole ÚJV Řež">
            <a:extLst>
              <a:ext uri="{FF2B5EF4-FFF2-40B4-BE49-F238E27FC236}">
                <a16:creationId xmlns:a16="http://schemas.microsoft.com/office/drawing/2014/main" id="{ECF6B6A6-A4BE-432E-8815-EB5CE0A5B033}"/>
              </a:ext>
            </a:extLst>
          </p:cNvPr>
          <p:cNvSpPr txBox="1"/>
          <p:nvPr userDrawn="1"/>
        </p:nvSpPr>
        <p:spPr>
          <a:xfrm>
            <a:off x="12192000" y="11795159"/>
            <a:ext cx="1033598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4500" b="1" dirty="0">
                <a:solidFill>
                  <a:schemeClr val="bg1"/>
                </a:solidFill>
              </a:rPr>
              <a:t>ÚJV Řež, a. s.</a:t>
            </a:r>
          </a:p>
        </p:txBody>
      </p:sp>
      <p:pic>
        <p:nvPicPr>
          <p:cNvPr id="14" name="Logo ÚJV bílé">
            <a:extLst>
              <a:ext uri="{FF2B5EF4-FFF2-40B4-BE49-F238E27FC236}">
                <a16:creationId xmlns:a16="http://schemas.microsoft.com/office/drawing/2014/main" id="{9986E738-6BA7-43C8-86E6-768952BC7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8800" y="1166400"/>
            <a:ext cx="2128169" cy="2527200"/>
          </a:xfrm>
          <a:prstGeom prst="rect">
            <a:avLst/>
          </a:prstGeom>
        </p:spPr>
      </p:pic>
      <p:cxnSp>
        <p:nvCxnSpPr>
          <p:cNvPr id="11" name="Svislá linka bílá u paginace">
            <a:extLst>
              <a:ext uri="{FF2B5EF4-FFF2-40B4-BE49-F238E27FC236}">
                <a16:creationId xmlns:a16="http://schemas.microsoft.com/office/drawing/2014/main" id="{C8318B86-4BF7-423A-BCD7-277DE7B15397}"/>
              </a:ext>
            </a:extLst>
          </p:cNvPr>
          <p:cNvCxnSpPr/>
          <p:nvPr userDrawn="1"/>
        </p:nvCxnSpPr>
        <p:spPr>
          <a:xfrm>
            <a:off x="23018400" y="11916000"/>
            <a:ext cx="0" cy="522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3575" y="7289799"/>
            <a:ext cx="12194807" cy="432117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5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23580" y="3941774"/>
            <a:ext cx="12194820" cy="3276589"/>
          </a:xfrm>
        </p:spPr>
        <p:txBody>
          <a:bodyPr anchor="b"/>
          <a:lstStyle>
            <a:lvl1pPr algn="r">
              <a:defRPr sz="5000" b="1" cap="none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cxnSp>
        <p:nvCxnSpPr>
          <p:cNvPr id="8" name="Nadpis úč. Y 19,77 cm" hidden="1">
            <a:extLst>
              <a:ext uri="{FF2B5EF4-FFF2-40B4-BE49-F238E27FC236}">
                <a16:creationId xmlns:a16="http://schemas.microsoft.com/office/drawing/2014/main" id="{88B9565B-62A0-498D-BE0C-ACB151C4AC59}"/>
              </a:ext>
            </a:extLst>
          </p:cNvPr>
          <p:cNvCxnSpPr/>
          <p:nvPr userDrawn="1"/>
        </p:nvCxnSpPr>
        <p:spPr>
          <a:xfrm>
            <a:off x="0" y="7117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odnadpis úč. Y 21,87 cm" hidden="1">
            <a:extLst>
              <a:ext uri="{FF2B5EF4-FFF2-40B4-BE49-F238E27FC236}">
                <a16:creationId xmlns:a16="http://schemas.microsoft.com/office/drawing/2014/main" id="{82F5B746-45EF-4FC4-8292-C3C9E4D84AC9}"/>
              </a:ext>
            </a:extLst>
          </p:cNvPr>
          <p:cNvCxnSpPr/>
          <p:nvPr userDrawn="1"/>
        </p:nvCxnSpPr>
        <p:spPr>
          <a:xfrm>
            <a:off x="0" y="7873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ÚJVúč. Y 34,33 cm" hidden="1">
            <a:extLst>
              <a:ext uri="{FF2B5EF4-FFF2-40B4-BE49-F238E27FC236}">
                <a16:creationId xmlns:a16="http://schemas.microsoft.com/office/drawing/2014/main" id="{C38E9742-C6C4-41B3-A5CB-F3C1C407B78A}"/>
              </a:ext>
            </a:extLst>
          </p:cNvPr>
          <p:cNvCxnSpPr/>
          <p:nvPr userDrawn="1"/>
        </p:nvCxnSpPr>
        <p:spPr>
          <a:xfrm>
            <a:off x="0" y="123588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ÚJV Řež zprava" hidden="1">
            <a:extLst>
              <a:ext uri="{FF2B5EF4-FFF2-40B4-BE49-F238E27FC236}">
                <a16:creationId xmlns:a16="http://schemas.microsoft.com/office/drawing/2014/main" id="{4B626BC1-FE80-442D-9B12-B16E4C619EE7}"/>
              </a:ext>
            </a:extLst>
          </p:cNvPr>
          <p:cNvCxnSpPr/>
          <p:nvPr userDrawn="1"/>
        </p:nvCxnSpPr>
        <p:spPr>
          <a:xfrm>
            <a:off x="22492800" y="166255"/>
            <a:ext cx="0" cy="136211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0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8" userDrawn="1">
          <p15:clr>
            <a:srgbClr val="FBAE40"/>
          </p15:clr>
        </p15:guide>
        <p15:guide id="2" orient="horz" pos="4547" userDrawn="1">
          <p15:clr>
            <a:srgbClr val="FBAE40"/>
          </p15:clr>
        </p15:guide>
        <p15:guide id="3" orient="horz" pos="2483" userDrawn="1">
          <p15:clr>
            <a:srgbClr val="FBAE40"/>
          </p15:clr>
        </p15:guide>
        <p15:guide id="4" orient="horz" pos="4592" userDrawn="1">
          <p15:clr>
            <a:srgbClr val="FBAE40"/>
          </p15:clr>
        </p15:guide>
        <p15:guide id="5" orient="horz" pos="7314" userDrawn="1">
          <p15:clr>
            <a:srgbClr val="FBAE40"/>
          </p15:clr>
        </p15:guide>
        <p15:guide id="6" pos="145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D2996BAB-F318-4542-8C55-F497D509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25" y="1025525"/>
            <a:ext cx="8243888" cy="21240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38DB0493-DC13-44F2-A3D8-2226DF88B8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83938" y="1025525"/>
            <a:ext cx="9001125" cy="108727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A3AD5018-6B65-465B-94AA-259D9E9062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525" y="3473450"/>
            <a:ext cx="8243888" cy="84248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415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9" userDrawn="1">
          <p15:clr>
            <a:srgbClr val="FBAE40"/>
          </p15:clr>
        </p15:guide>
        <p15:guide id="2" pos="6682" userDrawn="1">
          <p15:clr>
            <a:srgbClr val="FBAE40"/>
          </p15:clr>
        </p15:guide>
        <p15:guide id="3" pos="7045" userDrawn="1">
          <p15:clr>
            <a:srgbClr val="FBAE40"/>
          </p15:clr>
        </p15:guide>
        <p15:guide id="4" pos="127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60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83B0B1C-02E6-4D2C-A064-53902735381D}"/>
              </a:ext>
            </a:extLst>
          </p:cNvPr>
          <p:cNvSpPr/>
          <p:nvPr userDrawn="1"/>
        </p:nvSpPr>
        <p:spPr>
          <a:xfrm>
            <a:off x="1154691" y="1676400"/>
            <a:ext cx="225376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24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modrý překrytí">
            <a:extLst>
              <a:ext uri="{FF2B5EF4-FFF2-40B4-BE49-F238E27FC236}">
                <a16:creationId xmlns:a16="http://schemas.microsoft.com/office/drawing/2014/main" id="{D83C9096-1A48-42DA-83C1-B560815EE67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úvodní PNG 150 dpi" descr="Obsah obrázku drak, držení, letící, modrá&#10;&#10;Popis byl vytvořen automaticky">
            <a:extLst>
              <a:ext uri="{FF2B5EF4-FFF2-40B4-BE49-F238E27FC236}">
                <a16:creationId xmlns:a16="http://schemas.microsoft.com/office/drawing/2014/main" id="{127EB063-F239-434A-8F2A-D1D60ED82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14" name="Logo ÚJV bílé">
            <a:extLst>
              <a:ext uri="{FF2B5EF4-FFF2-40B4-BE49-F238E27FC236}">
                <a16:creationId xmlns:a16="http://schemas.microsoft.com/office/drawing/2014/main" id="{9986E738-6BA7-43C8-86E6-768952BC7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200" y="9777600"/>
            <a:ext cx="2016000" cy="2393999"/>
          </a:xfrm>
          <a:prstGeom prst="rect">
            <a:avLst/>
          </a:prstGeom>
          <a:solidFill>
            <a:srgbClr val="042E54"/>
          </a:solidFill>
        </p:spPr>
      </p:pic>
      <p:cxnSp>
        <p:nvCxnSpPr>
          <p:cNvPr id="11" name="Svislá linka bílá u paginace">
            <a:extLst>
              <a:ext uri="{FF2B5EF4-FFF2-40B4-BE49-F238E27FC236}">
                <a16:creationId xmlns:a16="http://schemas.microsoft.com/office/drawing/2014/main" id="{C8318B86-4BF7-423A-BCD7-277DE7B15397}"/>
              </a:ext>
            </a:extLst>
          </p:cNvPr>
          <p:cNvCxnSpPr/>
          <p:nvPr userDrawn="1"/>
        </p:nvCxnSpPr>
        <p:spPr>
          <a:xfrm>
            <a:off x="4773600" y="9424800"/>
            <a:ext cx="0" cy="31248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45600" y="9424799"/>
            <a:ext cx="7959283" cy="3124799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ÚJV Řež, a. s.</a:t>
            </a:r>
            <a:br>
              <a:rPr lang="cs-CZ" dirty="0"/>
            </a:br>
            <a:r>
              <a:rPr lang="cs-CZ" dirty="0"/>
              <a:t>Hlavní 130, Řež</a:t>
            </a:r>
            <a:br>
              <a:rPr lang="cs-CZ" dirty="0"/>
            </a:br>
            <a:r>
              <a:rPr lang="cs-CZ" dirty="0"/>
              <a:t>250 68 Husinec</a:t>
            </a:r>
            <a:br>
              <a:rPr lang="cs-CZ" dirty="0"/>
            </a:br>
            <a:br>
              <a:rPr lang="cs-CZ" dirty="0"/>
            </a:br>
            <a:r>
              <a:rPr lang="cs-CZ" dirty="0"/>
              <a:t>tel.: +420 266 173 441</a:t>
            </a:r>
            <a:br>
              <a:rPr lang="cs-CZ" dirty="0"/>
            </a:br>
            <a:r>
              <a:rPr lang="cs-CZ" dirty="0"/>
              <a:t>e-mail: sales@ujv.cz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87528" y="3941774"/>
            <a:ext cx="11917355" cy="3276589"/>
          </a:xfrm>
        </p:spPr>
        <p:txBody>
          <a:bodyPr anchor="b"/>
          <a:lstStyle>
            <a:lvl1pPr algn="l">
              <a:defRPr sz="5000" b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Poděkování za pozornost / kontakt</a:t>
            </a:r>
            <a:endParaRPr lang="en-US" dirty="0"/>
          </a:p>
        </p:txBody>
      </p:sp>
      <p:cxnSp>
        <p:nvCxnSpPr>
          <p:cNvPr id="8" name="Nadpis úč. Y 19,77 cm" hidden="1">
            <a:extLst>
              <a:ext uri="{FF2B5EF4-FFF2-40B4-BE49-F238E27FC236}">
                <a16:creationId xmlns:a16="http://schemas.microsoft.com/office/drawing/2014/main" id="{88B9565B-62A0-498D-BE0C-ACB151C4AC59}"/>
              </a:ext>
            </a:extLst>
          </p:cNvPr>
          <p:cNvCxnSpPr/>
          <p:nvPr userDrawn="1"/>
        </p:nvCxnSpPr>
        <p:spPr>
          <a:xfrm>
            <a:off x="0" y="7117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odnadpis úč. Y 21,87 cm" hidden="1">
            <a:extLst>
              <a:ext uri="{FF2B5EF4-FFF2-40B4-BE49-F238E27FC236}">
                <a16:creationId xmlns:a16="http://schemas.microsoft.com/office/drawing/2014/main" id="{82F5B746-45EF-4FC4-8292-C3C9E4D84AC9}"/>
              </a:ext>
            </a:extLst>
          </p:cNvPr>
          <p:cNvCxnSpPr/>
          <p:nvPr userDrawn="1"/>
        </p:nvCxnSpPr>
        <p:spPr>
          <a:xfrm>
            <a:off x="0" y="7873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ÚJVúč. Y 34,33 cm" hidden="1">
            <a:extLst>
              <a:ext uri="{FF2B5EF4-FFF2-40B4-BE49-F238E27FC236}">
                <a16:creationId xmlns:a16="http://schemas.microsoft.com/office/drawing/2014/main" id="{C38E9742-C6C4-41B3-A5CB-F3C1C407B78A}"/>
              </a:ext>
            </a:extLst>
          </p:cNvPr>
          <p:cNvCxnSpPr/>
          <p:nvPr userDrawn="1"/>
        </p:nvCxnSpPr>
        <p:spPr>
          <a:xfrm>
            <a:off x="0" y="123588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ÚJV Řež zprava" hidden="1">
            <a:extLst>
              <a:ext uri="{FF2B5EF4-FFF2-40B4-BE49-F238E27FC236}">
                <a16:creationId xmlns:a16="http://schemas.microsoft.com/office/drawing/2014/main" id="{4B626BC1-FE80-442D-9B12-B16E4C619EE7}"/>
              </a:ext>
            </a:extLst>
          </p:cNvPr>
          <p:cNvCxnSpPr/>
          <p:nvPr userDrawn="1"/>
        </p:nvCxnSpPr>
        <p:spPr>
          <a:xfrm>
            <a:off x="22492800" y="166255"/>
            <a:ext cx="0" cy="136211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79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0" userDrawn="1">
          <p15:clr>
            <a:srgbClr val="FBAE40"/>
          </p15:clr>
        </p15:guide>
        <p15:guide id="2" orient="horz" pos="4547" userDrawn="1">
          <p15:clr>
            <a:srgbClr val="FBAE40"/>
          </p15:clr>
        </p15:guide>
        <p15:guide id="3" orient="horz" pos="2483" userDrawn="1">
          <p15:clr>
            <a:srgbClr val="FBAE40"/>
          </p15:clr>
        </p15:guide>
        <p15:guide id="4" orient="horz" pos="4592" userDrawn="1">
          <p15:clr>
            <a:srgbClr val="FBAE40"/>
          </p15:clr>
        </p15:guide>
        <p15:guide id="5" orient="horz" pos="7314" userDrawn="1">
          <p15:clr>
            <a:srgbClr val="FBAE40"/>
          </p15:clr>
        </p15:guide>
        <p15:guide id="6" pos="863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088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1025525"/>
            <a:ext cx="2735263" cy="1166494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7524" y="1025524"/>
            <a:ext cx="15357475" cy="1166495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C0E969F-CD95-40CF-B72F-1A8272E4C81E}"/>
              </a:ext>
            </a:extLst>
          </p:cNvPr>
          <p:cNvSpPr/>
          <p:nvPr userDrawn="1"/>
        </p:nvSpPr>
        <p:spPr>
          <a:xfrm>
            <a:off x="1154691" y="1676400"/>
            <a:ext cx="225376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539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715" userDrawn="1">
          <p15:clr>
            <a:srgbClr val="FBAE40"/>
          </p15:clr>
        </p15:guide>
        <p15:guide id="2" pos="10991" userDrawn="1">
          <p15:clr>
            <a:srgbClr val="FBAE40"/>
          </p15:clr>
        </p15:guide>
        <p15:guide id="3" pos="1081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CDFA4-AA79-4CF1-A2FB-65448BAEA2E6}" type="datetime1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linka 3">
            <a:extLst>
              <a:ext uri="{FF2B5EF4-FFF2-40B4-BE49-F238E27FC236}">
                <a16:creationId xmlns:a16="http://schemas.microsoft.com/office/drawing/2014/main" id="{A65DF875-140C-4AB9-9968-462AE4638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5998" y="4431448"/>
            <a:ext cx="10584000" cy="219076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spcBef>
                <a:spcPts val="0"/>
              </a:spcBef>
              <a:defRPr sz="16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504000" indent="-504000">
              <a:spcBef>
                <a:spcPts val="7200"/>
              </a:spcBef>
              <a:buClr>
                <a:schemeClr val="accent1"/>
              </a:buClr>
              <a:buFont typeface="Wingdings 2" panose="05020102010507070707" pitchFamily="18" charset="2"/>
              <a:buChar char=""/>
              <a:defRPr sz="4800" b="1"/>
            </a:lvl1pPr>
            <a:lvl2pPr>
              <a:spcBef>
                <a:spcPts val="7200"/>
              </a:spcBef>
              <a:buClr>
                <a:schemeClr val="accent2"/>
              </a:buClr>
              <a:defRPr sz="4800" b="1"/>
            </a:lvl2pPr>
            <a:lvl3pPr>
              <a:spcBef>
                <a:spcPts val="7200"/>
              </a:spcBef>
              <a:defRPr sz="4800" b="1"/>
            </a:lvl3pPr>
            <a:lvl4pPr>
              <a:spcBef>
                <a:spcPts val="7200"/>
              </a:spcBef>
              <a:defRPr sz="4800" b="1"/>
            </a:lvl4pPr>
            <a:lvl5pPr>
              <a:spcBef>
                <a:spcPts val="7200"/>
              </a:spcBef>
              <a:defRPr sz="4800" b="1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700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1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31432-9BC5-444C-9B84-103EAF7176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3262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číslo snímku 12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31432-9BC5-444C-9B84-103EAF7176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779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87698" y="2416067"/>
            <a:ext cx="10797904" cy="9537558"/>
          </a:xfrm>
        </p:spPr>
        <p:txBody>
          <a:bodyPr/>
          <a:lstStyle>
            <a:lvl1pPr>
              <a:defRPr sz="5079"/>
            </a:lvl1pPr>
            <a:lvl2pPr>
              <a:defRPr sz="4354"/>
            </a:lvl2pPr>
            <a:lvl3pPr>
              <a:defRPr sz="3628"/>
            </a:lvl3pPr>
            <a:lvl4pPr>
              <a:defRPr sz="3265"/>
            </a:lvl4pPr>
            <a:lvl5pPr>
              <a:defRPr sz="3265"/>
            </a:lvl5pPr>
            <a:lvl6pPr>
              <a:defRPr sz="3265"/>
            </a:lvl6pPr>
            <a:lvl7pPr>
              <a:defRPr sz="3265"/>
            </a:lvl7pPr>
            <a:lvl8pPr>
              <a:defRPr sz="3265"/>
            </a:lvl8pPr>
            <a:lvl9pPr>
              <a:defRPr sz="3265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333221" y="2416067"/>
            <a:ext cx="10797904" cy="9537558"/>
          </a:xfrm>
        </p:spPr>
        <p:txBody>
          <a:bodyPr/>
          <a:lstStyle>
            <a:lvl1pPr>
              <a:defRPr sz="5079"/>
            </a:lvl1pPr>
            <a:lvl2pPr>
              <a:defRPr sz="4354"/>
            </a:lvl2pPr>
            <a:lvl3pPr>
              <a:defRPr sz="3628"/>
            </a:lvl3pPr>
            <a:lvl4pPr>
              <a:defRPr sz="3265"/>
            </a:lvl4pPr>
            <a:lvl5pPr>
              <a:defRPr sz="3265"/>
            </a:lvl5pPr>
            <a:lvl6pPr>
              <a:defRPr sz="3265"/>
            </a:lvl6pPr>
            <a:lvl7pPr>
              <a:defRPr sz="3265"/>
            </a:lvl7pPr>
            <a:lvl8pPr>
              <a:defRPr sz="3265"/>
            </a:lvl8pPr>
            <a:lvl9pPr>
              <a:defRPr sz="3265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7152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E68FEB7-A123-4A4A-8D37-D52D0520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71207" y="11683093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54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9657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0516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6387" y="8814756"/>
            <a:ext cx="20726762" cy="2724194"/>
          </a:xfrm>
        </p:spPr>
        <p:txBody>
          <a:bodyPr anchor="t"/>
          <a:lstStyle>
            <a:lvl1pPr algn="l">
              <a:defRPr sz="7256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26387" y="5814111"/>
            <a:ext cx="20726762" cy="3000645"/>
          </a:xfrm>
        </p:spPr>
        <p:txBody>
          <a:bodyPr anchor="b"/>
          <a:lstStyle>
            <a:lvl1pPr marL="0" indent="0">
              <a:buNone/>
              <a:defRPr sz="3628"/>
            </a:lvl1pPr>
            <a:lvl2pPr marL="829361" indent="0">
              <a:buNone/>
              <a:defRPr sz="3265"/>
            </a:lvl2pPr>
            <a:lvl3pPr marL="1658722" indent="0">
              <a:buNone/>
              <a:defRPr sz="2902"/>
            </a:lvl3pPr>
            <a:lvl4pPr marL="2488082" indent="0">
              <a:buNone/>
              <a:defRPr sz="2540"/>
            </a:lvl4pPr>
            <a:lvl5pPr marL="3317443" indent="0">
              <a:buNone/>
              <a:defRPr sz="2540"/>
            </a:lvl5pPr>
            <a:lvl6pPr marL="4146804" indent="0">
              <a:buNone/>
              <a:defRPr sz="2540"/>
            </a:lvl6pPr>
            <a:lvl7pPr marL="4976165" indent="0">
              <a:buNone/>
              <a:defRPr sz="2540"/>
            </a:lvl7pPr>
            <a:lvl8pPr marL="5805526" indent="0">
              <a:buNone/>
              <a:defRPr sz="2540"/>
            </a:lvl8pPr>
            <a:lvl9pPr marL="6634886" indent="0">
              <a:buNone/>
              <a:defRPr sz="254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2210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97" y="2548534"/>
            <a:ext cx="21943427" cy="9405092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buSzPct val="100000"/>
              <a:buFontTx/>
              <a:buBlip>
                <a:blip r:embed="rId3"/>
              </a:buBlip>
              <a:defRPr/>
            </a:lvl2pPr>
            <a:lvl3pPr>
              <a:buSzPct val="100000"/>
              <a:buFontTx/>
              <a:buBlip>
                <a:blip r:embed="rId4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  <a:lvl6pPr>
              <a:buSzPct val="100000"/>
              <a:buFontTx/>
              <a:buBlip>
                <a:blip r:embed="rId2"/>
              </a:buBlip>
              <a:defRPr sz="2540" baseline="0"/>
            </a:lvl6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5"/>
            <a:r>
              <a:rPr lang="cs-CZ" dirty="0"/>
              <a:t>Šestá úroveň		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0"/>
          </p:nvPr>
        </p:nvSpPr>
        <p:spPr>
          <a:xfrm>
            <a:off x="1600498" y="12558363"/>
            <a:ext cx="821974" cy="731443"/>
          </a:xfrm>
        </p:spPr>
        <p:txBody>
          <a:bodyPr/>
          <a:lstStyle>
            <a:lvl1pPr>
              <a:defRPr/>
            </a:lvl1pPr>
          </a:lstStyle>
          <a:p>
            <a:fld id="{EB3885F8-5A5F-4D6A-891F-CC6D3F22E286}" type="slidenum">
              <a:rPr lang="cs-CZ">
                <a:solidFill>
                  <a:srgbClr val="FFFFFF"/>
                </a:solidFill>
              </a:rPr>
              <a:pPr/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7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7524" y="3473450"/>
            <a:ext cx="8243889" cy="92170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3938" y="3473450"/>
            <a:ext cx="8208962" cy="92170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56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82" userDrawn="1">
          <p15:clr>
            <a:srgbClr val="FBAE40"/>
          </p15:clr>
        </p15:guide>
        <p15:guide id="2" pos="6319" userDrawn="1">
          <p15:clr>
            <a:srgbClr val="FBAE40"/>
          </p15:clr>
        </p15:guide>
        <p15:guide id="3" pos="70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modrý překrytí">
            <a:extLst>
              <a:ext uri="{FF2B5EF4-FFF2-40B4-BE49-F238E27FC236}">
                <a16:creationId xmlns:a16="http://schemas.microsoft.com/office/drawing/2014/main" id="{D83C9096-1A48-42DA-83C1-B560815EE67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úvodní PNG 150 dpi" descr="Obsah obrázku drak, držení, letící, modrá&#10;&#10;Popis byl vytvořen automaticky">
            <a:extLst>
              <a:ext uri="{FF2B5EF4-FFF2-40B4-BE49-F238E27FC236}">
                <a16:creationId xmlns:a16="http://schemas.microsoft.com/office/drawing/2014/main" id="{EF92D3D1-88A9-4616-AF59-F57E3240B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23575" y="7289799"/>
            <a:ext cx="12194807" cy="432117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5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Doplňující text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23580" y="3941774"/>
            <a:ext cx="12194820" cy="3276589"/>
          </a:xfrm>
        </p:spPr>
        <p:txBody>
          <a:bodyPr anchor="b"/>
          <a:lstStyle>
            <a:lvl1pPr algn="r">
              <a:defRPr sz="5000" b="1" cap="none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kapitoly</a:t>
            </a:r>
            <a:endParaRPr lang="en-US" dirty="0"/>
          </a:p>
        </p:txBody>
      </p:sp>
      <p:cxnSp>
        <p:nvCxnSpPr>
          <p:cNvPr id="8" name="Nadpis úč. Y 19,77 cm" hidden="1">
            <a:extLst>
              <a:ext uri="{FF2B5EF4-FFF2-40B4-BE49-F238E27FC236}">
                <a16:creationId xmlns:a16="http://schemas.microsoft.com/office/drawing/2014/main" id="{88B9565B-62A0-498D-BE0C-ACB151C4AC59}"/>
              </a:ext>
            </a:extLst>
          </p:cNvPr>
          <p:cNvCxnSpPr/>
          <p:nvPr userDrawn="1"/>
        </p:nvCxnSpPr>
        <p:spPr>
          <a:xfrm>
            <a:off x="0" y="7117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odnadpis úč. Y 21,87 cm" hidden="1">
            <a:extLst>
              <a:ext uri="{FF2B5EF4-FFF2-40B4-BE49-F238E27FC236}">
                <a16:creationId xmlns:a16="http://schemas.microsoft.com/office/drawing/2014/main" id="{82F5B746-45EF-4FC4-8292-C3C9E4D84AC9}"/>
              </a:ext>
            </a:extLst>
          </p:cNvPr>
          <p:cNvCxnSpPr/>
          <p:nvPr userDrawn="1"/>
        </p:nvCxnSpPr>
        <p:spPr>
          <a:xfrm>
            <a:off x="0" y="78732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ÚJVúč. Y 34,33 cm" hidden="1">
            <a:extLst>
              <a:ext uri="{FF2B5EF4-FFF2-40B4-BE49-F238E27FC236}">
                <a16:creationId xmlns:a16="http://schemas.microsoft.com/office/drawing/2014/main" id="{C38E9742-C6C4-41B3-A5CB-F3C1C407B78A}"/>
              </a:ext>
            </a:extLst>
          </p:cNvPr>
          <p:cNvCxnSpPr/>
          <p:nvPr userDrawn="1"/>
        </p:nvCxnSpPr>
        <p:spPr>
          <a:xfrm>
            <a:off x="0" y="12358800"/>
            <a:ext cx="243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ÚJV Řež zprava" hidden="1">
            <a:extLst>
              <a:ext uri="{FF2B5EF4-FFF2-40B4-BE49-F238E27FC236}">
                <a16:creationId xmlns:a16="http://schemas.microsoft.com/office/drawing/2014/main" id="{4B626BC1-FE80-442D-9B12-B16E4C619EE7}"/>
              </a:ext>
            </a:extLst>
          </p:cNvPr>
          <p:cNvCxnSpPr/>
          <p:nvPr userDrawn="1"/>
        </p:nvCxnSpPr>
        <p:spPr>
          <a:xfrm>
            <a:off x="22492800" y="166255"/>
            <a:ext cx="0" cy="136211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44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18" userDrawn="1">
          <p15:clr>
            <a:srgbClr val="FBAE40"/>
          </p15:clr>
        </p15:guide>
        <p15:guide id="2" orient="horz" pos="4547" userDrawn="1">
          <p15:clr>
            <a:srgbClr val="FBAE40"/>
          </p15:clr>
        </p15:guide>
        <p15:guide id="3" orient="horz" pos="2483" userDrawn="1">
          <p15:clr>
            <a:srgbClr val="FBAE40"/>
          </p15:clr>
        </p15:guide>
        <p15:guide id="4" orient="horz" pos="4592" userDrawn="1">
          <p15:clr>
            <a:srgbClr val="FBAE40"/>
          </p15:clr>
        </p15:guide>
        <p15:guide id="5" orient="horz" pos="7314" userDrawn="1">
          <p15:clr>
            <a:srgbClr val="FBAE40"/>
          </p15:clr>
        </p15:guide>
        <p15:guide id="6" pos="1450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87525" y="3473449"/>
            <a:ext cx="8243888" cy="828675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 dirty="0"/>
              <a:t>Podnadpis</a:t>
            </a:r>
            <a:br>
              <a:rPr lang="cs-CZ" dirty="0"/>
            </a:b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7525" y="4373563"/>
            <a:ext cx="8243888" cy="83169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183938" y="3473450"/>
            <a:ext cx="8208959" cy="82867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83938" y="4373563"/>
            <a:ext cx="8208959" cy="83169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48C3D6D1-FB82-4DBD-895E-044A3319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CE0D4961-9C60-4C1F-9E3A-07E88FD5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016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9" userDrawn="1">
          <p15:clr>
            <a:srgbClr val="FBAE40"/>
          </p15:clr>
        </p15:guide>
        <p15:guide id="2" pos="6682" userDrawn="1">
          <p15:clr>
            <a:srgbClr val="FBAE40"/>
          </p15:clr>
        </p15:guide>
        <p15:guide id="3" pos="7045" userDrawn="1">
          <p15:clr>
            <a:srgbClr val="FBAE40"/>
          </p15:clr>
        </p15:guide>
        <p15:guide id="4" orient="horz" pos="2188" userDrawn="1">
          <p15:clr>
            <a:srgbClr val="FBAE40"/>
          </p15:clr>
        </p15:guide>
        <p15:guide id="5" orient="horz" pos="2710" userDrawn="1">
          <p15:clr>
            <a:srgbClr val="FBAE40"/>
          </p15:clr>
        </p15:guide>
        <p15:guide id="6" orient="horz" pos="275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A4195BD7-0890-45CE-B522-E314CB6D2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7524" y="3473450"/>
            <a:ext cx="17605375" cy="867727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85879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9" userDrawn="1">
          <p15:clr>
            <a:srgbClr val="FBAE40"/>
          </p15:clr>
        </p15:guide>
        <p15:guide id="2" orient="horz" pos="4819" userDrawn="1">
          <p15:clr>
            <a:srgbClr val="FBAE40"/>
          </p15:clr>
        </p15:guide>
        <p15:guide id="3" orient="horz" pos="5023" userDrawn="1">
          <p15:clr>
            <a:srgbClr val="FBAE40"/>
          </p15:clr>
        </p15:guide>
        <p15:guide id="4" orient="horz" pos="7654" userDrawn="1">
          <p15:clr>
            <a:srgbClr val="FBAE40"/>
          </p15:clr>
        </p15:guide>
        <p15:guide id="5" orient="horz" pos="2188" userDrawn="1">
          <p15:clr>
            <a:srgbClr val="FBAE40"/>
          </p15:clr>
        </p15:guide>
        <p15:guide id="6" pos="502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A4195BD7-0890-45CE-B522-E314CB6D2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7525" y="3473450"/>
            <a:ext cx="5291138" cy="4172399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AA9536F5-5E7B-4B77-BD13-9B7A48ACE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89200" y="7974013"/>
            <a:ext cx="5266800" cy="41724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6A5D400-4F98-47C2-972B-CABAD2E237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8775" y="3473450"/>
            <a:ext cx="11414125" cy="417195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16000">
              <a:spcBef>
                <a:spcPts val="0"/>
              </a:spcBef>
              <a:defRPr/>
            </a:lvl2pPr>
            <a:lvl3pPr marL="432000">
              <a:spcBef>
                <a:spcPts val="0"/>
              </a:spcBef>
              <a:defRPr/>
            </a:lvl3pPr>
            <a:lvl4pPr marL="648000">
              <a:spcBef>
                <a:spcPts val="0"/>
              </a:spcBef>
              <a:defRPr/>
            </a:lvl4pPr>
            <a:lvl5pPr marL="864000">
              <a:spcBef>
                <a:spcPts val="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12AADCF-F27A-47D4-9C63-0574881FE6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8775" y="7974000"/>
            <a:ext cx="11414125" cy="417195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16000">
              <a:spcBef>
                <a:spcPts val="0"/>
              </a:spcBef>
              <a:defRPr/>
            </a:lvl2pPr>
            <a:lvl3pPr marL="432000">
              <a:spcBef>
                <a:spcPts val="0"/>
              </a:spcBef>
              <a:defRPr/>
            </a:lvl3pPr>
            <a:lvl4pPr marL="648000">
              <a:spcBef>
                <a:spcPts val="0"/>
              </a:spcBef>
              <a:defRPr/>
            </a:lvl4pPr>
            <a:lvl5pPr marL="864000">
              <a:spcBef>
                <a:spcPts val="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201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9" userDrawn="1">
          <p15:clr>
            <a:srgbClr val="FBAE40"/>
          </p15:clr>
        </p15:guide>
        <p15:guide id="2" orient="horz" pos="4819" userDrawn="1">
          <p15:clr>
            <a:srgbClr val="FBAE40"/>
          </p15:clr>
        </p15:guide>
        <p15:guide id="3" orient="horz" pos="5023" userDrawn="1">
          <p15:clr>
            <a:srgbClr val="FBAE40"/>
          </p15:clr>
        </p15:guide>
        <p15:guide id="4" orient="horz" pos="7654" userDrawn="1">
          <p15:clr>
            <a:srgbClr val="FBAE40"/>
          </p15:clr>
        </p15:guide>
        <p15:guide id="5" orient="horz" pos="2188" userDrawn="1">
          <p15:clr>
            <a:srgbClr val="FBAE40"/>
          </p15:clr>
        </p15:guide>
        <p15:guide id="6" pos="502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A4195BD7-0890-45CE-B522-E314CB6D2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7525" y="2681288"/>
            <a:ext cx="5291138" cy="417239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AA9536F5-5E7B-4B77-BD13-9B7A48ACE5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89200" y="7181851"/>
            <a:ext cx="5266800" cy="41724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6A5D400-4F98-47C2-972B-CABAD2E237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8775" y="2681288"/>
            <a:ext cx="11414125" cy="417195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16000">
              <a:spcBef>
                <a:spcPts val="0"/>
              </a:spcBef>
              <a:defRPr/>
            </a:lvl2pPr>
            <a:lvl3pPr marL="432000">
              <a:spcBef>
                <a:spcPts val="0"/>
              </a:spcBef>
              <a:defRPr/>
            </a:lvl3pPr>
            <a:lvl4pPr marL="648000">
              <a:spcBef>
                <a:spcPts val="0"/>
              </a:spcBef>
              <a:defRPr/>
            </a:lvl4pPr>
            <a:lvl5pPr marL="864000">
              <a:spcBef>
                <a:spcPts val="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12AADCF-F27A-47D4-9C63-0574881FE6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8775" y="7181838"/>
            <a:ext cx="11414125" cy="417195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16000">
              <a:spcBef>
                <a:spcPts val="0"/>
              </a:spcBef>
              <a:defRPr/>
            </a:lvl2pPr>
            <a:lvl3pPr marL="432000">
              <a:spcBef>
                <a:spcPts val="0"/>
              </a:spcBef>
              <a:defRPr/>
            </a:lvl3pPr>
            <a:lvl4pPr marL="648000">
              <a:spcBef>
                <a:spcPts val="0"/>
              </a:spcBef>
              <a:defRPr/>
            </a:lvl4pPr>
            <a:lvl5pPr marL="864000">
              <a:spcBef>
                <a:spcPts val="0"/>
              </a:spcBef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4627711-752B-4F4A-A559-5A244C919FC7}"/>
              </a:ext>
            </a:extLst>
          </p:cNvPr>
          <p:cNvSpPr/>
          <p:nvPr userDrawn="1"/>
        </p:nvSpPr>
        <p:spPr>
          <a:xfrm>
            <a:off x="1136073" y="1717964"/>
            <a:ext cx="230909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02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9" userDrawn="1">
          <p15:clr>
            <a:srgbClr val="FBAE40"/>
          </p15:clr>
        </p15:guide>
        <p15:guide id="2" orient="horz" pos="4524" userDrawn="1">
          <p15:clr>
            <a:srgbClr val="FBAE40"/>
          </p15:clr>
        </p15:guide>
        <p15:guide id="3" orient="horz" pos="7155" userDrawn="1">
          <p15:clr>
            <a:srgbClr val="FBAE40"/>
          </p15:clr>
        </p15:guide>
        <p15:guide id="5" orient="horz" pos="4320" userDrawn="1">
          <p15:clr>
            <a:srgbClr val="FBAE40"/>
          </p15:clr>
        </p15:guide>
        <p15:guide id="6" pos="5026" userDrawn="1">
          <p15:clr>
            <a:srgbClr val="FBAE40"/>
          </p15:clr>
        </p15:guide>
        <p15:guide id="7" orient="horz" pos="168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52DE-780D-4A04-B0A3-3E08E9DF0AEB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951D3CE-EA90-46CF-97BB-1813DC6C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25" y="1025525"/>
            <a:ext cx="8243888" cy="21240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1D95A4CB-B7C1-4287-B3C9-B76FC2314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525" y="3473450"/>
            <a:ext cx="8243888" cy="84248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5C6EC824-1314-4A28-B54C-302E5743F0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183938" y="1025525"/>
            <a:ext cx="9001125" cy="1087278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97475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9" userDrawn="1">
          <p15:clr>
            <a:srgbClr val="FBAE40"/>
          </p15:clr>
        </p15:guide>
        <p15:guide id="2" pos="6682" userDrawn="1">
          <p15:clr>
            <a:srgbClr val="FBAE40"/>
          </p15:clr>
        </p15:guide>
        <p15:guide id="3" pos="7045" userDrawn="1">
          <p15:clr>
            <a:srgbClr val="FBAE40"/>
          </p15:clr>
        </p15:guide>
        <p15:guide id="4" pos="1271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theme" Target="../theme/them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ruh boční PNG 150 dpi" descr="Obsah obrázku držení, ruka, modrá, světlo&#10;&#10;Popis byl vytvořen automaticky">
            <a:extLst>
              <a:ext uri="{FF2B5EF4-FFF2-40B4-BE49-F238E27FC236}">
                <a16:creationId xmlns:a16="http://schemas.microsoft.com/office/drawing/2014/main" id="{2A2BFC34-0348-4800-86ED-7EBCA71CB01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7535" y="0"/>
            <a:ext cx="3176465" cy="13716000"/>
          </a:xfrm>
          <a:prstGeom prst="rect">
            <a:avLst/>
          </a:prstGeom>
        </p:spPr>
      </p:pic>
      <p:cxnSp>
        <p:nvCxnSpPr>
          <p:cNvPr id="14" name="Svislá linka bílá u paginace">
            <a:extLst>
              <a:ext uri="{FF2B5EF4-FFF2-40B4-BE49-F238E27FC236}">
                <a16:creationId xmlns:a16="http://schemas.microsoft.com/office/drawing/2014/main" id="{38FC4587-B0A5-4950-B02B-779E95E405B7}"/>
              </a:ext>
            </a:extLst>
          </p:cNvPr>
          <p:cNvCxnSpPr/>
          <p:nvPr userDrawn="1"/>
        </p:nvCxnSpPr>
        <p:spPr>
          <a:xfrm>
            <a:off x="23634000" y="11566800"/>
            <a:ext cx="0" cy="871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vislá linka u nadpisu">
            <a:extLst>
              <a:ext uri="{FF2B5EF4-FFF2-40B4-BE49-F238E27FC236}">
                <a16:creationId xmlns:a16="http://schemas.microsoft.com/office/drawing/2014/main" id="{C49F2B45-138B-42B0-BF52-D105E193C92A}"/>
              </a:ext>
            </a:extLst>
          </p:cNvPr>
          <p:cNvCxnSpPr/>
          <p:nvPr userDrawn="1"/>
        </p:nvCxnSpPr>
        <p:spPr>
          <a:xfrm>
            <a:off x="1260000" y="1792800"/>
            <a:ext cx="0" cy="583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7525" y="1025525"/>
            <a:ext cx="17605372" cy="21240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7525" y="3473451"/>
            <a:ext cx="17605375" cy="92170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87525" y="13230225"/>
            <a:ext cx="2520000" cy="4857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A52DE-780D-4A04-B0A3-3E08E9DF0AEB}" type="datetimeFigureOut">
              <a:rPr lang="cs-CZ" smtClean="0"/>
              <a:t>24.10.2022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525" y="13230225"/>
            <a:ext cx="15085375" cy="4857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4475" y="11566800"/>
            <a:ext cx="1874834" cy="87119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200" b="1">
                <a:solidFill>
                  <a:schemeClr val="bg1"/>
                </a:solidFill>
              </a:defRPr>
            </a:lvl1pPr>
          </a:lstStyle>
          <a:p>
            <a:fld id="{E5DA22FA-421E-4FA0-BBDE-AE379348C7F1}" type="slidenum">
              <a:rPr lang="cs-CZ" smtClean="0"/>
              <a:pPr/>
              <a:t>‹#›</a:t>
            </a:fld>
            <a:endParaRPr lang="cs-CZ" b="1" dirty="0"/>
          </a:p>
        </p:txBody>
      </p:sp>
      <p:cxnSp>
        <p:nvCxnSpPr>
          <p:cNvPr id="8" name="L okraj X 4,94 cm vod. -28,9" hidden="1">
            <a:extLst>
              <a:ext uri="{FF2B5EF4-FFF2-40B4-BE49-F238E27FC236}">
                <a16:creationId xmlns:a16="http://schemas.microsoft.com/office/drawing/2014/main" id="{A3689D13-E1A7-41A6-B731-E5340353CEB6}"/>
              </a:ext>
            </a:extLst>
          </p:cNvPr>
          <p:cNvCxnSpPr/>
          <p:nvPr userDrawn="1"/>
        </p:nvCxnSpPr>
        <p:spPr>
          <a:xfrm>
            <a:off x="17784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Nadpis úč. Y 6,33 cm" hidden="1">
            <a:extLst>
              <a:ext uri="{FF2B5EF4-FFF2-40B4-BE49-F238E27FC236}">
                <a16:creationId xmlns:a16="http://schemas.microsoft.com/office/drawing/2014/main" id="{B14CCCB8-2EDB-449B-A7EC-14BF0575746B}"/>
              </a:ext>
            </a:extLst>
          </p:cNvPr>
          <p:cNvCxnSpPr/>
          <p:nvPr userDrawn="1"/>
        </p:nvCxnSpPr>
        <p:spPr>
          <a:xfrm>
            <a:off x="0" y="2278800"/>
            <a:ext cx="243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úč. Y 11,79 cm" hidden="1">
            <a:extLst>
              <a:ext uri="{FF2B5EF4-FFF2-40B4-BE49-F238E27FC236}">
                <a16:creationId xmlns:a16="http://schemas.microsoft.com/office/drawing/2014/main" id="{2514243B-5626-4936-9144-86BA14537F01}"/>
              </a:ext>
            </a:extLst>
          </p:cNvPr>
          <p:cNvCxnSpPr/>
          <p:nvPr userDrawn="1"/>
        </p:nvCxnSpPr>
        <p:spPr>
          <a:xfrm>
            <a:off x="0" y="4244400"/>
            <a:ext cx="243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aginace úč. Y 34,23 cm" hidden="1">
            <a:extLst>
              <a:ext uri="{FF2B5EF4-FFF2-40B4-BE49-F238E27FC236}">
                <a16:creationId xmlns:a16="http://schemas.microsoft.com/office/drawing/2014/main" id="{DA01E952-750C-479E-B5E9-6791C6A62CA8}"/>
              </a:ext>
            </a:extLst>
          </p:cNvPr>
          <p:cNvCxnSpPr/>
          <p:nvPr userDrawn="1"/>
        </p:nvCxnSpPr>
        <p:spPr>
          <a:xfrm>
            <a:off x="0" y="12322800"/>
            <a:ext cx="243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aginace zprava X 64,38 cm" hidden="1">
            <a:extLst>
              <a:ext uri="{FF2B5EF4-FFF2-40B4-BE49-F238E27FC236}">
                <a16:creationId xmlns:a16="http://schemas.microsoft.com/office/drawing/2014/main" id="{A7B98C56-F7E2-4B6C-B9C2-105C58736980}"/>
              </a:ext>
            </a:extLst>
          </p:cNvPr>
          <p:cNvCxnSpPr/>
          <p:nvPr userDrawn="1"/>
        </p:nvCxnSpPr>
        <p:spPr>
          <a:xfrm>
            <a:off x="231768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H okraj úč. Y 9,66 cm vod. -9,4" hidden="1">
            <a:extLst>
              <a:ext uri="{FF2B5EF4-FFF2-40B4-BE49-F238E27FC236}">
                <a16:creationId xmlns:a16="http://schemas.microsoft.com/office/drawing/2014/main" id="{F4E29373-2041-4AFF-ADFD-5F5723B58F9A}"/>
              </a:ext>
            </a:extLst>
          </p:cNvPr>
          <p:cNvCxnSpPr/>
          <p:nvPr userDrawn="1"/>
        </p:nvCxnSpPr>
        <p:spPr>
          <a:xfrm>
            <a:off x="0" y="3477600"/>
            <a:ext cx="243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 okraj Y 35,61 cm vod. +17,4" hidden="1">
            <a:extLst>
              <a:ext uri="{FF2B5EF4-FFF2-40B4-BE49-F238E27FC236}">
                <a16:creationId xmlns:a16="http://schemas.microsoft.com/office/drawing/2014/main" id="{BC90BCE1-A1C9-4935-8841-D07351AF44F2}"/>
              </a:ext>
            </a:extLst>
          </p:cNvPr>
          <p:cNvCxnSpPr/>
          <p:nvPr userDrawn="1"/>
        </p:nvCxnSpPr>
        <p:spPr>
          <a:xfrm>
            <a:off x="0" y="13143600"/>
            <a:ext cx="243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 okraj 2 X 2,78 cm vod. -31,1" hidden="1">
            <a:extLst>
              <a:ext uri="{FF2B5EF4-FFF2-40B4-BE49-F238E27FC236}">
                <a16:creationId xmlns:a16="http://schemas.microsoft.com/office/drawing/2014/main" id="{BF4F1D93-AD8F-4A3C-8A7C-06D9F8C32FDA}"/>
              </a:ext>
            </a:extLst>
          </p:cNvPr>
          <p:cNvCxnSpPr/>
          <p:nvPr userDrawn="1"/>
        </p:nvCxnSpPr>
        <p:spPr>
          <a:xfrm>
            <a:off x="10008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5" r:id="rId4"/>
    <p:sldLayoutId id="2147483665" r:id="rId5"/>
    <p:sldLayoutId id="2147483676" r:id="rId6"/>
    <p:sldLayoutId id="2147483672" r:id="rId7"/>
    <p:sldLayoutId id="2147483673" r:id="rId8"/>
    <p:sldLayoutId id="2147483669" r:id="rId9"/>
    <p:sldLayoutId id="2147483668" r:id="rId10"/>
    <p:sldLayoutId id="2147483666" r:id="rId11"/>
    <p:sldLayoutId id="2147483667" r:id="rId12"/>
    <p:sldLayoutId id="2147483674" r:id="rId13"/>
    <p:sldLayoutId id="2147483670" r:id="rId14"/>
    <p:sldLayoutId id="2147483671" r:id="rId15"/>
    <p:sldLayoutId id="2147483882" r:id="rId16"/>
  </p:sldLayoutIdLs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16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16000" algn="l" defTabSz="182880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216" userDrawn="1">
          <p15:clr>
            <a:srgbClr val="F26B43"/>
          </p15:clr>
        </p15:guide>
        <p15:guide id="3" pos="1126" userDrawn="1">
          <p15:clr>
            <a:srgbClr val="F26B43"/>
          </p15:clr>
        </p15:guide>
        <p15:guide id="4" orient="horz" pos="646" userDrawn="1">
          <p15:clr>
            <a:srgbClr val="F26B43"/>
          </p15:clr>
        </p15:guide>
        <p15:guide id="5" orient="horz" pos="1984" userDrawn="1">
          <p15:clr>
            <a:srgbClr val="F26B43"/>
          </p15:clr>
        </p15:guide>
        <p15:guide id="7" orient="horz" pos="2188" userDrawn="1">
          <p15:clr>
            <a:srgbClr val="F26B43"/>
          </p15:clr>
        </p15:guide>
        <p15:guide id="12" orient="horz" pos="799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Li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97" y="2007150"/>
            <a:ext cx="22048438" cy="1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187697" y="2416067"/>
            <a:ext cx="21943427" cy="953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Druhá úroveň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  <a:endParaRPr lang="en-US" altLang="cs-CZ"/>
          </a:p>
          <a:p>
            <a:pPr lvl="3"/>
            <a:r>
              <a:rPr lang="cs-CZ" altLang="cs-CZ"/>
              <a:t>Třetí úroveň</a:t>
            </a:r>
            <a:endParaRPr lang="en-US" altLang="cs-CZ"/>
          </a:p>
          <a:p>
            <a:pPr lvl="4"/>
            <a:r>
              <a:rPr lang="en-US" altLang="cs-CZ"/>
              <a:t>Test</a:t>
            </a:r>
            <a:endParaRPr lang="cs-CZ" altLang="cs-CZ"/>
          </a:p>
        </p:txBody>
      </p:sp>
      <p:sp>
        <p:nvSpPr>
          <p:cNvPr id="14" name="Zástupný symbol pro číslo snímku 12"/>
          <p:cNvSpPr>
            <a:spLocks noGrp="1"/>
          </p:cNvSpPr>
          <p:nvPr>
            <p:ph type="sldNum" sz="quarter" idx="4"/>
          </p:nvPr>
        </p:nvSpPr>
        <p:spPr bwMode="auto">
          <a:xfrm>
            <a:off x="1191319" y="12615956"/>
            <a:ext cx="821972" cy="653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814" b="1">
                <a:solidFill>
                  <a:schemeClr val="tx2"/>
                </a:solidFill>
              </a:defRPr>
            </a:lvl1pPr>
          </a:lstStyle>
          <a:p>
            <a:fld id="{B400CCB5-0469-4891-A143-1715DBB5D62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2994591" y="3199346"/>
            <a:ext cx="5254110" cy="6018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5900" tIns="52950" rIns="105900" bIns="52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Pct val="50000"/>
              <a:buFont typeface="Arial" charset="0"/>
              <a:buChar char="•"/>
              <a:defRPr/>
            </a:pPr>
            <a:endParaRPr lang="cs-CZ"/>
          </a:p>
        </p:txBody>
      </p:sp>
      <p:pic>
        <p:nvPicPr>
          <p:cNvPr id="2" name="Picture 18" descr="LogoUVJ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141" y="555783"/>
            <a:ext cx="1031994" cy="9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187697" y="328286"/>
            <a:ext cx="19209553" cy="143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pic>
        <p:nvPicPr>
          <p:cNvPr id="2056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9733" y="12290549"/>
            <a:ext cx="5746570" cy="9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hf hdr="0" ftr="0" dt="0"/>
  <p:txStyles>
    <p:titleStyle>
      <a:lvl1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15900" indent="-215900" algn="l" defTabSz="581025" rtl="0" eaLnBrk="0" fontAlgn="base" hangingPunct="0">
        <a:spcBef>
          <a:spcPct val="20000"/>
        </a:spcBef>
        <a:spcAft>
          <a:spcPct val="0"/>
        </a:spcAft>
        <a:buSzPct val="50000"/>
        <a:buFont typeface="Arial" panose="020B0604020202020204" pitchFamily="34" charset="0"/>
        <a:buBlip>
          <a:blip r:embed="rId6"/>
        </a:buBlip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471488" indent="-179388" algn="l" defTabSz="58102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Wingdings" panose="05000000000000000000" pitchFamily="2" charset="2"/>
        <a:buBlip>
          <a:blip r:embed="rId7"/>
        </a:buBlip>
        <a:defRPr>
          <a:solidFill>
            <a:schemeClr val="tx1"/>
          </a:solidFill>
          <a:latin typeface="+mn-lt"/>
          <a:cs typeface="+mn-cs"/>
        </a:defRPr>
      </a:lvl2pPr>
      <a:lvl3pPr marL="7270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42BAD2"/>
        </a:buClr>
        <a:buSzPct val="50000"/>
        <a:buFont typeface="Wingdings" panose="05000000000000000000" pitchFamily="2" charset="2"/>
        <a:buBlip>
          <a:blip r:embed="rId8"/>
        </a:buBlip>
        <a:defRPr>
          <a:solidFill>
            <a:schemeClr val="tx1"/>
          </a:solidFill>
          <a:latin typeface="+mn-lt"/>
          <a:cs typeface="+mn-cs"/>
        </a:defRPr>
      </a:lvl3pPr>
      <a:lvl4pPr marL="10191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CCD3E9"/>
        </a:buClr>
        <a:buSzPct val="50000"/>
        <a:buFont typeface="Wingdings" panose="05000000000000000000" pitchFamily="2" charset="2"/>
        <a:buBlip>
          <a:blip r:embed="rId9"/>
        </a:buBlip>
        <a:defRPr>
          <a:solidFill>
            <a:schemeClr val="tx1"/>
          </a:solidFill>
          <a:latin typeface="+mn-lt"/>
          <a:cs typeface="+mn-cs"/>
        </a:defRPr>
      </a:lvl4pPr>
      <a:lvl5pPr marL="13112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anose="05000000000000000000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5pPr>
      <a:lvl6pPr marL="17684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6pPr>
      <a:lvl7pPr marL="22256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7pPr>
      <a:lvl8pPr marL="26828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8pPr>
      <a:lvl9pPr marL="31400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Li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97" y="2007150"/>
            <a:ext cx="22048438" cy="1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187697" y="2416067"/>
            <a:ext cx="21943427" cy="953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Druhá úroveň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  <a:endParaRPr lang="en-US" altLang="cs-CZ"/>
          </a:p>
          <a:p>
            <a:pPr lvl="3"/>
            <a:r>
              <a:rPr lang="cs-CZ" altLang="cs-CZ"/>
              <a:t>Třetí úroveň</a:t>
            </a:r>
            <a:endParaRPr lang="en-US" altLang="cs-CZ"/>
          </a:p>
          <a:p>
            <a:pPr lvl="4"/>
            <a:r>
              <a:rPr lang="en-US" altLang="cs-CZ"/>
              <a:t>Test</a:t>
            </a:r>
            <a:endParaRPr lang="cs-CZ" altLang="cs-CZ"/>
          </a:p>
        </p:txBody>
      </p:sp>
      <p:sp>
        <p:nvSpPr>
          <p:cNvPr id="14" name="Zástupný symbol pro číslo snímku 12"/>
          <p:cNvSpPr>
            <a:spLocks noGrp="1"/>
          </p:cNvSpPr>
          <p:nvPr>
            <p:ph type="sldNum" sz="quarter" idx="4"/>
          </p:nvPr>
        </p:nvSpPr>
        <p:spPr bwMode="auto">
          <a:xfrm>
            <a:off x="1191319" y="12615956"/>
            <a:ext cx="821972" cy="653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814" b="1">
                <a:solidFill>
                  <a:schemeClr val="tx2"/>
                </a:solidFill>
              </a:defRPr>
            </a:lvl1pPr>
          </a:lstStyle>
          <a:p>
            <a:fld id="{B400CCB5-0469-4891-A143-1715DBB5D62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2994591" y="3199346"/>
            <a:ext cx="5254110" cy="6018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5900" tIns="52950" rIns="105900" bIns="52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Pct val="50000"/>
              <a:buFont typeface="Arial" charset="0"/>
              <a:buChar char="•"/>
              <a:defRPr/>
            </a:pPr>
            <a:endParaRPr lang="cs-CZ"/>
          </a:p>
        </p:txBody>
      </p:sp>
      <p:pic>
        <p:nvPicPr>
          <p:cNvPr id="2" name="Picture 18" descr="LogoUVJ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141" y="555783"/>
            <a:ext cx="1031994" cy="9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187697" y="328286"/>
            <a:ext cx="19209553" cy="143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pic>
        <p:nvPicPr>
          <p:cNvPr id="2056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9733" y="12290549"/>
            <a:ext cx="5746570" cy="9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46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hf hdr="0" ftr="0" dt="0"/>
  <p:txStyles>
    <p:titleStyle>
      <a:lvl1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15900" indent="-215900" algn="l" defTabSz="581025" rtl="0" eaLnBrk="0" fontAlgn="base" hangingPunct="0">
        <a:spcBef>
          <a:spcPct val="20000"/>
        </a:spcBef>
        <a:spcAft>
          <a:spcPct val="0"/>
        </a:spcAft>
        <a:buSzPct val="50000"/>
        <a:buFont typeface="Arial" panose="020B0604020202020204" pitchFamily="34" charset="0"/>
        <a:buBlip>
          <a:blip r:embed="rId6"/>
        </a:buBlip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471488" indent="-179388" algn="l" defTabSz="58102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Wingdings" panose="05000000000000000000" pitchFamily="2" charset="2"/>
        <a:buBlip>
          <a:blip r:embed="rId7"/>
        </a:buBlip>
        <a:defRPr>
          <a:solidFill>
            <a:schemeClr val="tx1"/>
          </a:solidFill>
          <a:latin typeface="+mn-lt"/>
          <a:cs typeface="+mn-cs"/>
        </a:defRPr>
      </a:lvl2pPr>
      <a:lvl3pPr marL="7270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42BAD2"/>
        </a:buClr>
        <a:buSzPct val="50000"/>
        <a:buFont typeface="Wingdings" panose="05000000000000000000" pitchFamily="2" charset="2"/>
        <a:buBlip>
          <a:blip r:embed="rId8"/>
        </a:buBlip>
        <a:defRPr>
          <a:solidFill>
            <a:schemeClr val="tx1"/>
          </a:solidFill>
          <a:latin typeface="+mn-lt"/>
          <a:cs typeface="+mn-cs"/>
        </a:defRPr>
      </a:lvl3pPr>
      <a:lvl4pPr marL="10191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CCD3E9"/>
        </a:buClr>
        <a:buSzPct val="50000"/>
        <a:buFont typeface="Wingdings" panose="05000000000000000000" pitchFamily="2" charset="2"/>
        <a:buBlip>
          <a:blip r:embed="rId9"/>
        </a:buBlip>
        <a:defRPr>
          <a:solidFill>
            <a:schemeClr val="tx1"/>
          </a:solidFill>
          <a:latin typeface="+mn-lt"/>
          <a:cs typeface="+mn-cs"/>
        </a:defRPr>
      </a:lvl4pPr>
      <a:lvl5pPr marL="13112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anose="05000000000000000000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5pPr>
      <a:lvl6pPr marL="17684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6pPr>
      <a:lvl7pPr marL="22256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7pPr>
      <a:lvl8pPr marL="26828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8pPr>
      <a:lvl9pPr marL="31400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Lin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97" y="2007150"/>
            <a:ext cx="22048438" cy="14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187697" y="2416067"/>
            <a:ext cx="21943427" cy="953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Druhá úroveň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  <a:endParaRPr lang="en-US" altLang="cs-CZ"/>
          </a:p>
          <a:p>
            <a:pPr lvl="3"/>
            <a:r>
              <a:rPr lang="cs-CZ" altLang="cs-CZ"/>
              <a:t>Třetí úroveň</a:t>
            </a:r>
            <a:endParaRPr lang="en-US" altLang="cs-CZ"/>
          </a:p>
          <a:p>
            <a:pPr lvl="4"/>
            <a:r>
              <a:rPr lang="en-US" altLang="cs-CZ"/>
              <a:t>Test</a:t>
            </a:r>
            <a:endParaRPr lang="cs-CZ" altLang="cs-CZ"/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2994591" y="3199346"/>
            <a:ext cx="5254110" cy="6018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5900" tIns="52950" rIns="105900" bIns="52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SzPct val="50000"/>
              <a:buFont typeface="Arial" charset="0"/>
              <a:buChar char="•"/>
              <a:defRPr/>
            </a:pPr>
            <a:endParaRPr lang="cs-CZ">
              <a:solidFill>
                <a:srgbClr val="4D4D4D"/>
              </a:solidFill>
            </a:endParaRPr>
          </a:p>
        </p:txBody>
      </p:sp>
      <p:pic>
        <p:nvPicPr>
          <p:cNvPr id="2" name="Picture 18" descr="LogoUVJ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141" y="555783"/>
            <a:ext cx="1031994" cy="9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187697" y="328286"/>
            <a:ext cx="19209553" cy="143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8380" tIns="29190" rIns="58380" bIns="2919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pic>
        <p:nvPicPr>
          <p:cNvPr id="2056" name="Obráze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49733" y="12290549"/>
            <a:ext cx="5746570" cy="9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98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6" r:id="rId2"/>
    <p:sldLayoutId id="2147483812" r:id="rId3"/>
    <p:sldLayoutId id="2147483813" r:id="rId4"/>
  </p:sldLayoutIdLst>
  <p:hf hdr="0" ftr="0" dt="0"/>
  <p:txStyles>
    <p:titleStyle>
      <a:lvl1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defTabSz="58102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581025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15900" indent="-215900" algn="l" defTabSz="581025" rtl="0" eaLnBrk="0" fontAlgn="base" hangingPunct="0">
        <a:spcBef>
          <a:spcPct val="20000"/>
        </a:spcBef>
        <a:spcAft>
          <a:spcPct val="0"/>
        </a:spcAft>
        <a:buSzPct val="50000"/>
        <a:buFont typeface="Arial" panose="020B0604020202020204" pitchFamily="34" charset="0"/>
        <a:buBlip>
          <a:blip r:embed="rId9"/>
        </a:buBlip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471488" indent="-179388" algn="l" defTabSz="58102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Wingdings" panose="05000000000000000000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2pPr>
      <a:lvl3pPr marL="7270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42BAD2"/>
        </a:buClr>
        <a:buSzPct val="50000"/>
        <a:buFont typeface="Wingdings" panose="05000000000000000000" pitchFamily="2" charset="2"/>
        <a:buBlip>
          <a:blip r:embed="rId11"/>
        </a:buBlip>
        <a:defRPr>
          <a:solidFill>
            <a:schemeClr val="tx1"/>
          </a:solidFill>
          <a:latin typeface="+mn-lt"/>
          <a:cs typeface="+mn-cs"/>
        </a:defRPr>
      </a:lvl3pPr>
      <a:lvl4pPr marL="10191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CCD3E9"/>
        </a:buClr>
        <a:buSzPct val="50000"/>
        <a:buFont typeface="Wingdings" panose="05000000000000000000" pitchFamily="2" charset="2"/>
        <a:buBlip>
          <a:blip r:embed="rId12"/>
        </a:buBlip>
        <a:defRPr>
          <a:solidFill>
            <a:schemeClr val="tx1"/>
          </a:solidFill>
          <a:latin typeface="+mn-lt"/>
          <a:cs typeface="+mn-cs"/>
        </a:defRPr>
      </a:lvl4pPr>
      <a:lvl5pPr marL="1311275" indent="-142875" algn="l" defTabSz="581025" rtl="0" eaLnBrk="0" fontAlgn="base" hangingPunct="0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anose="05000000000000000000" pitchFamily="2" charset="2"/>
        <a:buBlip>
          <a:blip r:embed="rId13"/>
        </a:buBlip>
        <a:defRPr>
          <a:solidFill>
            <a:schemeClr val="tx1"/>
          </a:solidFill>
          <a:latin typeface="+mn-lt"/>
          <a:cs typeface="+mn-cs"/>
        </a:defRPr>
      </a:lvl5pPr>
      <a:lvl6pPr marL="17684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  <a:cs typeface="+mn-cs"/>
        </a:defRPr>
      </a:lvl6pPr>
      <a:lvl7pPr marL="22256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  <a:cs typeface="+mn-cs"/>
        </a:defRPr>
      </a:lvl7pPr>
      <a:lvl8pPr marL="26828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  <a:cs typeface="+mn-cs"/>
        </a:defRPr>
      </a:lvl8pPr>
      <a:lvl9pPr marL="3140075" indent="-142875" algn="l" defTabSz="581025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600" name="Picture 16" descr="Pozadi_zapati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87697" y="12276154"/>
            <a:ext cx="1075446" cy="85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89" name="Picture 5" descr="L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97" y="2007150"/>
            <a:ext cx="22048438" cy="1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96" name="Text Box 12"/>
          <p:cNvSpPr txBox="1">
            <a:spLocks noChangeArrowheads="1"/>
          </p:cNvSpPr>
          <p:nvPr/>
        </p:nvSpPr>
        <p:spPr bwMode="auto">
          <a:xfrm>
            <a:off x="2994591" y="3199348"/>
            <a:ext cx="5254110" cy="609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5897" tIns="52948" rIns="105897" bIns="52948">
            <a:spAutoFit/>
          </a:bodyPr>
          <a:lstStyle/>
          <a:p>
            <a:pPr defTabSz="1053949">
              <a:spcBef>
                <a:spcPct val="50000"/>
              </a:spcBef>
              <a:buSzPct val="50000"/>
              <a:buFont typeface="Arial" charset="0"/>
              <a:buChar char="•"/>
            </a:pPr>
            <a:endParaRPr lang="cs-CZ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pic>
        <p:nvPicPr>
          <p:cNvPr id="963602" name="Picture 18" descr="LogoUVJ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632619" y="195821"/>
            <a:ext cx="1788788" cy="1696143"/>
          </a:xfrm>
          <a:prstGeom prst="rect">
            <a:avLst/>
          </a:prstGeom>
          <a:noFill/>
        </p:spPr>
      </p:pic>
      <p:sp>
        <p:nvSpPr>
          <p:cNvPr id="963603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187699" y="328288"/>
            <a:ext cx="19209553" cy="143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8378" tIns="29189" rIns="58378" bIns="291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/>
          </a:p>
        </p:txBody>
      </p:sp>
      <p:sp>
        <p:nvSpPr>
          <p:cNvPr id="14" name="Zástupný symbol pro číslo snímku 12"/>
          <p:cNvSpPr>
            <a:spLocks noGrp="1"/>
          </p:cNvSpPr>
          <p:nvPr>
            <p:ph type="sldNum" sz="quarter" idx="4"/>
          </p:nvPr>
        </p:nvSpPr>
        <p:spPr bwMode="auto">
          <a:xfrm>
            <a:off x="1600498" y="12558363"/>
            <a:ext cx="821974" cy="73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8378" tIns="29189" rIns="58378" bIns="29189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SzTx/>
              <a:buFontTx/>
              <a:buNone/>
              <a:defRPr sz="1814">
                <a:solidFill>
                  <a:schemeClr val="bg1"/>
                </a:solidFill>
              </a:defRPr>
            </a:lvl1pPr>
          </a:lstStyle>
          <a:p>
            <a:pPr defTabSz="1053949"/>
            <a:fld id="{ECA0C2E7-24D0-4114-9874-13F3F49122C9}" type="slidenum">
              <a:rPr lang="cs-CZ">
                <a:solidFill>
                  <a:srgbClr val="FFFFFF"/>
                </a:solidFill>
                <a:latin typeface="Arial" charset="0"/>
                <a:cs typeface="Arial" charset="0"/>
              </a:rPr>
              <a:pPr defTabSz="1053949"/>
              <a:t>‹#›</a:t>
            </a:fld>
            <a:endParaRPr lang="cs-CZ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hf hdr="0" ftr="0" dt="0"/>
  <p:txStyles>
    <p:titleStyle>
      <a:lvl1pPr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187"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373"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561"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747" algn="l" defTabSz="581008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15894" indent="-215894" algn="l" defTabSz="581008" rtl="0" fontAlgn="base">
        <a:spcBef>
          <a:spcPct val="20000"/>
        </a:spcBef>
        <a:spcAft>
          <a:spcPct val="0"/>
        </a:spcAft>
        <a:buSzPct val="50000"/>
        <a:buFont typeface="Arial" charset="0"/>
        <a:buBlip>
          <a:blip r:embed="rId6"/>
        </a:buBlip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471475" indent="-179383" algn="l" defTabSz="581008" rtl="0" fontAlgn="base">
        <a:spcBef>
          <a:spcPct val="20000"/>
        </a:spcBef>
        <a:spcAft>
          <a:spcPct val="0"/>
        </a:spcAft>
        <a:buClr>
          <a:schemeClr val="bg2"/>
        </a:buClr>
        <a:buSzPct val="50000"/>
        <a:buFont typeface="Wingdings" pitchFamily="2" charset="2"/>
        <a:buBlip>
          <a:blip r:embed="rId7"/>
        </a:buBlip>
        <a:defRPr sz="2200">
          <a:solidFill>
            <a:schemeClr val="tx1"/>
          </a:solidFill>
          <a:latin typeface="+mn-lt"/>
          <a:cs typeface="+mn-cs"/>
        </a:defRPr>
      </a:lvl2pPr>
      <a:lvl3pPr marL="727053" indent="-142871" algn="l" defTabSz="581008" rtl="0" fontAlgn="base">
        <a:spcBef>
          <a:spcPct val="20000"/>
        </a:spcBef>
        <a:spcAft>
          <a:spcPct val="0"/>
        </a:spcAft>
        <a:buClr>
          <a:srgbClr val="42BAD2"/>
        </a:buClr>
        <a:buSzPct val="50000"/>
        <a:buFont typeface="Wingdings" pitchFamily="2" charset="2"/>
        <a:buBlip>
          <a:blip r:embed="rId8"/>
        </a:buBlip>
        <a:defRPr sz="2000">
          <a:solidFill>
            <a:schemeClr val="tx1"/>
          </a:solidFill>
          <a:latin typeface="+mn-lt"/>
          <a:cs typeface="+mn-cs"/>
        </a:defRPr>
      </a:lvl3pPr>
      <a:lvl4pPr marL="1019145" indent="-142871" algn="l" defTabSz="581008" rtl="0" fontAlgn="base">
        <a:spcBef>
          <a:spcPct val="20000"/>
        </a:spcBef>
        <a:spcAft>
          <a:spcPct val="0"/>
        </a:spcAft>
        <a:buClr>
          <a:srgbClr val="CCD3E9"/>
        </a:buClr>
        <a:buSzPct val="50000"/>
        <a:buFont typeface="Wingdings" pitchFamily="2" charset="2"/>
        <a:buBlip>
          <a:blip r:embed="rId9"/>
        </a:buBlip>
        <a:defRPr>
          <a:solidFill>
            <a:schemeClr val="tx1"/>
          </a:solidFill>
          <a:latin typeface="+mn-lt"/>
          <a:cs typeface="+mn-cs"/>
        </a:defRPr>
      </a:lvl4pPr>
      <a:lvl5pPr marL="1311237" indent="-142871" algn="l" defTabSz="581008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 sz="1600">
          <a:solidFill>
            <a:schemeClr val="tx1"/>
          </a:solidFill>
          <a:latin typeface="+mn-lt"/>
          <a:cs typeface="+mn-cs"/>
        </a:defRPr>
      </a:lvl5pPr>
      <a:lvl6pPr marL="1768423" indent="-142871" algn="l" defTabSz="581008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6pPr>
      <a:lvl7pPr marL="2225610" indent="-142871" algn="l" defTabSz="581008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7pPr>
      <a:lvl8pPr marL="2682797" indent="-142871" algn="l" defTabSz="581008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8pPr>
      <a:lvl9pPr marL="3139984" indent="-142871" algn="l" defTabSz="581008" rtl="0" fontAlgn="base">
        <a:spcBef>
          <a:spcPct val="20000"/>
        </a:spcBef>
        <a:spcAft>
          <a:spcPct val="0"/>
        </a:spcAft>
        <a:buClr>
          <a:srgbClr val="E9F5F8"/>
        </a:buClr>
        <a:buSzPct val="50000"/>
        <a:buFont typeface="Wingdings" pitchFamily="2" charset="2"/>
        <a:buBlip>
          <a:blip r:embed="rId10"/>
        </a:buBlip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7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4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0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7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4" algn="l" defTabSz="9143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tadoprava.cz/mapy/h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301486D8-3FFC-452F-9E73-B917AEADF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087" y="7289799"/>
            <a:ext cx="16454295" cy="4321175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Ing. Jan Kulas</a:t>
            </a:r>
          </a:p>
          <a:p>
            <a:endParaRPr lang="cs-CZ" dirty="0"/>
          </a:p>
          <a:p>
            <a:r>
              <a:rPr lang="cs-CZ" sz="6000" dirty="0" err="1"/>
              <a:t>PETROLsummit</a:t>
            </a:r>
            <a:endParaRPr lang="cs-CZ" sz="6000" dirty="0"/>
          </a:p>
          <a:p>
            <a:r>
              <a:rPr lang="cs-CZ" dirty="0"/>
              <a:t>Praha 26.10.2022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586FC7-E68D-4286-8007-0F004F197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087" y="4154046"/>
            <a:ext cx="16454296" cy="3276589"/>
          </a:xfrm>
        </p:spPr>
        <p:txBody>
          <a:bodyPr>
            <a:normAutofit/>
          </a:bodyPr>
          <a:lstStyle/>
          <a:p>
            <a:r>
              <a:rPr lang="cs-CZ" sz="8000" b="0" dirty="0"/>
              <a:t>Aktuální výhledy vodíkové mobility</a:t>
            </a:r>
          </a:p>
        </p:txBody>
      </p:sp>
    </p:spTree>
    <p:extLst>
      <p:ext uri="{BB962C8B-B14F-4D97-AF65-F5344CB8AC3E}">
        <p14:creationId xmlns:p14="http://schemas.microsoft.com/office/powerpoint/2010/main" val="118916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8AC6A-FBA9-4D35-9C76-9D50E2B0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Vodíkové aktuality z ČR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A4F652-9AFF-40BC-AE80-8C7DAB59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327" y="2912341"/>
            <a:ext cx="18846344" cy="10055513"/>
          </a:xfrm>
        </p:spPr>
        <p:txBody>
          <a:bodyPr>
            <a:normAutofit/>
          </a:bodyPr>
          <a:lstStyle/>
          <a:p>
            <a:r>
              <a:rPr lang="cs-CZ" sz="2800" dirty="0"/>
              <a:t> Tankovací infrastruktura vodíku</a:t>
            </a:r>
          </a:p>
          <a:p>
            <a:pPr lvl="1"/>
            <a:r>
              <a:rPr lang="cs-CZ" sz="2800" dirty="0"/>
              <a:t> Aktuálně v provozu 3 neveřejné plnící stanice (2 vlastní a provozuje ÚJV Řež, a 1 Vítkovice a.s.)</a:t>
            </a:r>
          </a:p>
          <a:p>
            <a:pPr lvl="1"/>
            <a:r>
              <a:rPr lang="cs-CZ" sz="2800" dirty="0"/>
              <a:t> Zajištěno financování pro výstavbu pro 9 HRS (Operační program doprava 2), v přípravě OPD3</a:t>
            </a:r>
          </a:p>
          <a:p>
            <a:r>
              <a:rPr lang="cs-CZ" sz="2800" dirty="0"/>
              <a:t> Vozidla</a:t>
            </a:r>
          </a:p>
          <a:p>
            <a:pPr lvl="1"/>
            <a:r>
              <a:rPr lang="cs-CZ" sz="2800" dirty="0"/>
              <a:t> Komerčně k dispozici</a:t>
            </a:r>
          </a:p>
          <a:p>
            <a:pPr lvl="2"/>
            <a:r>
              <a:rPr lang="cs-CZ" sz="2800" dirty="0"/>
              <a:t> Toyota Mirai</a:t>
            </a:r>
          </a:p>
          <a:p>
            <a:pPr lvl="2"/>
            <a:r>
              <a:rPr lang="cs-CZ" sz="2800" dirty="0"/>
              <a:t> Hyundai NEXO</a:t>
            </a:r>
          </a:p>
          <a:p>
            <a:pPr lvl="2"/>
            <a:r>
              <a:rPr lang="cs-CZ" sz="2800" dirty="0"/>
              <a:t> Pokračuje vývoj H</a:t>
            </a:r>
            <a:r>
              <a:rPr lang="cs-CZ" sz="2800" baseline="-25000" dirty="0"/>
              <a:t>2</a:t>
            </a:r>
            <a:r>
              <a:rPr lang="cs-CZ" sz="2800" dirty="0"/>
              <a:t> autobusů a dalších vozidel v rámci ČR (Škoda Electric, SOR, IVECO,…)</a:t>
            </a:r>
          </a:p>
          <a:p>
            <a:r>
              <a:rPr lang="cs-CZ" sz="2800" dirty="0"/>
              <a:t> Veřejná doprava</a:t>
            </a:r>
          </a:p>
          <a:p>
            <a:pPr lvl="1"/>
            <a:r>
              <a:rPr lang="cs-CZ" sz="2800" dirty="0"/>
              <a:t> Moravskoslezský kraj soutěží dopravní obslužnost pomocí vodíkových autobusů</a:t>
            </a:r>
          </a:p>
          <a:p>
            <a:pPr lvl="1"/>
            <a:r>
              <a:rPr lang="cs-CZ" sz="2800" dirty="0"/>
              <a:t> Dopravní podniky měst Ostravy a Ústí nad Labem plánují nákup vodíkových autobusů </a:t>
            </a:r>
            <a:r>
              <a:rPr lang="cs-CZ" sz="2800" dirty="0" err="1"/>
              <a:t>Solaris</a:t>
            </a:r>
            <a:endParaRPr lang="cs-CZ" sz="2800" dirty="0"/>
          </a:p>
          <a:p>
            <a:pPr lvl="1"/>
            <a:r>
              <a:rPr lang="cs-CZ" sz="2800" dirty="0"/>
              <a:t> Další dopravní podniky jsou ve fázi získávání informací</a:t>
            </a:r>
          </a:p>
          <a:p>
            <a:pPr lvl="1"/>
            <a:r>
              <a:rPr lang="cs-CZ" sz="2800" dirty="0"/>
              <a:t> Rozvoj tématu vodíkových vlaků (ALSTOM)</a:t>
            </a:r>
          </a:p>
          <a:p>
            <a:r>
              <a:rPr lang="cs-CZ" sz="2800" dirty="0"/>
              <a:t> Klíčové téma k dořešení</a:t>
            </a:r>
          </a:p>
          <a:p>
            <a:pPr lvl="1"/>
            <a:r>
              <a:rPr lang="cs-CZ" sz="2800" b="1" dirty="0">
                <a:solidFill>
                  <a:srgbClr val="FF0000"/>
                </a:solidFill>
              </a:rPr>
              <a:t> Výroba dostatečného množství bezemisního vodíku za rozumnou cenu</a:t>
            </a:r>
          </a:p>
          <a:p>
            <a:pPr lvl="2">
              <a:lnSpc>
                <a:spcPct val="110000"/>
              </a:lnSpc>
            </a:pPr>
            <a:r>
              <a:rPr lang="cs-CZ" sz="2800" dirty="0"/>
              <a:t> Nastavení podpůrných instrumentů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7FA962-1E7F-4EF1-8D40-08F8F2FB9ED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9199" y="9351817"/>
            <a:ext cx="4502726" cy="40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6E0264D-AF07-4DF8-93BC-3397F884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94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D2B87-669E-4055-BD3A-537444A5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18m Autobus na vodík </a:t>
            </a:r>
            <a:r>
              <a:rPr lang="cs-CZ" dirty="0" err="1"/>
              <a:t>Solaris</a:t>
            </a:r>
            <a:endParaRPr lang="en-US" dirty="0"/>
          </a:p>
        </p:txBody>
      </p:sp>
      <p:pic>
        <p:nvPicPr>
          <p:cNvPr id="5" name="Zástupný obsah 4" descr="Obsah obrázku obloha, nákladní auto, exteriér, doprava&#10;&#10;Popis byl vytvořen automaticky">
            <a:extLst>
              <a:ext uri="{FF2B5EF4-FFF2-40B4-BE49-F238E27FC236}">
                <a16:creationId xmlns:a16="http://schemas.microsoft.com/office/drawing/2014/main" id="{3A4E12AB-3692-4F63-A92B-D8E2BE478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5" y="3149600"/>
            <a:ext cx="17605375" cy="8344214"/>
          </a:xfr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560897D-F8B1-4E76-A036-E9B4CD90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05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B8A628F7-5DE3-4A1E-9986-892B667AD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Vodíkové technologie jako nástroj dekarbonizace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61A18F-58C4-4079-AF89-91B06D38F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340" y="3149600"/>
            <a:ext cx="17605375" cy="9217024"/>
          </a:xfrm>
        </p:spPr>
        <p:txBody>
          <a:bodyPr/>
          <a:lstStyle/>
          <a:p>
            <a:r>
              <a:rPr lang="pl-PL" dirty="0"/>
              <a:t> Čistá mobilita - Směrnice (EU) 2019/1161/EU</a:t>
            </a:r>
            <a:endParaRPr lang="cs-CZ" dirty="0"/>
          </a:p>
          <a:p>
            <a:r>
              <a:rPr lang="cs-CZ" dirty="0"/>
              <a:t> Parametry v obdobích 2021 - 2025 resp. 2025 – 2030 pro sektorové (veřejné) zadavatele</a:t>
            </a:r>
          </a:p>
          <a:p>
            <a:pPr lvl="1"/>
            <a:r>
              <a:rPr lang="cs-CZ" dirty="0"/>
              <a:t> Výsledný cíl pro ČR u osobních a lehkých užitkových vozidel: 29,7 %</a:t>
            </a:r>
          </a:p>
          <a:p>
            <a:pPr lvl="1"/>
            <a:r>
              <a:rPr lang="cs-CZ" dirty="0"/>
              <a:t> U osobních a lehkých užitkových vozidel není zahrnuto CNG</a:t>
            </a:r>
          </a:p>
          <a:p>
            <a:pPr lvl="1"/>
            <a:r>
              <a:rPr lang="cs-CZ" dirty="0"/>
              <a:t> Cíl pro ČR u těžkých nákladních vozidel (N2 a N3): 9 % resp. 11 %</a:t>
            </a:r>
          </a:p>
          <a:p>
            <a:pPr lvl="1"/>
            <a:r>
              <a:rPr lang="cs-CZ" dirty="0"/>
              <a:t> Cíl pro ČR u autobusů (kategorie M3-I): 41 % resp. 60 %	</a:t>
            </a:r>
          </a:p>
          <a:p>
            <a:pPr lvl="1"/>
            <a:r>
              <a:rPr lang="cs-CZ" dirty="0"/>
              <a:t> U autobusů musí být 50 % cíle splněno bezemisními vozidly (ne CNG)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70D32C29-03CC-4809-8440-04C3BF68C37E}"/>
              </a:ext>
            </a:extLst>
          </p:cNvPr>
          <p:cNvGrpSpPr>
            <a:grpSpLocks noChangeAspect="1"/>
          </p:cNvGrpSpPr>
          <p:nvPr/>
        </p:nvGrpSpPr>
        <p:grpSpPr>
          <a:xfrm>
            <a:off x="1607911" y="6858000"/>
            <a:ext cx="17604190" cy="6547802"/>
            <a:chOff x="441325" y="2070337"/>
            <a:chExt cx="9807574" cy="3647885"/>
          </a:xfrm>
        </p:grpSpPr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06226019-D835-46AE-B5DB-F47A6297F258}"/>
                </a:ext>
              </a:extLst>
            </p:cNvPr>
            <p:cNvSpPr/>
            <p:nvPr/>
          </p:nvSpPr>
          <p:spPr bwMode="auto">
            <a:xfrm>
              <a:off x="665613" y="4220309"/>
              <a:ext cx="2052000" cy="396000"/>
            </a:xfrm>
            <a:prstGeom prst="rect">
              <a:avLst/>
            </a:prstGeom>
            <a:solidFill>
              <a:srgbClr val="FFFF00">
                <a:alpha val="8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Obdélník 36">
              <a:extLst>
                <a:ext uri="{FF2B5EF4-FFF2-40B4-BE49-F238E27FC236}">
                  <a16:creationId xmlns:a16="http://schemas.microsoft.com/office/drawing/2014/main" id="{423EAF51-24F3-4817-ABB6-EC1E9AC40503}"/>
                </a:ext>
              </a:extLst>
            </p:cNvPr>
            <p:cNvSpPr/>
            <p:nvPr/>
          </p:nvSpPr>
          <p:spPr bwMode="auto">
            <a:xfrm>
              <a:off x="6511331" y="2255730"/>
              <a:ext cx="3642377" cy="847534"/>
            </a:xfrm>
            <a:prstGeom prst="rect">
              <a:avLst/>
            </a:prstGeom>
            <a:solidFill>
              <a:srgbClr val="FFFF00">
                <a:alpha val="8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424B1464-81D7-400D-9C0C-E1ED196DC3DF}"/>
                </a:ext>
              </a:extLst>
            </p:cNvPr>
            <p:cNvSpPr/>
            <p:nvPr/>
          </p:nvSpPr>
          <p:spPr bwMode="auto">
            <a:xfrm>
              <a:off x="6511330" y="4220227"/>
              <a:ext cx="3642378" cy="396000"/>
            </a:xfrm>
            <a:prstGeom prst="rect">
              <a:avLst/>
            </a:prstGeom>
            <a:solidFill>
              <a:srgbClr val="FFFF00">
                <a:alpha val="8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663C46EC-A79A-49EC-B918-585BA4FB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25" y="2070337"/>
              <a:ext cx="9807574" cy="3647885"/>
            </a:xfrm>
            <a:prstGeom prst="rect">
              <a:avLst/>
            </a:prstGeom>
          </p:spPr>
        </p:pic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67CABAD-BC7F-470B-B02B-9205AB22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79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F3004E-F50C-4AB5-AEEF-73419E3F7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Hlavní parametry - vozidla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93CE861-145C-42BE-8FF2-90036E376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Plnicí stanice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40D9EE-2DB9-4373-BA5B-F9AAF9B8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027">
              <a:spcBef>
                <a:spcPts val="181"/>
              </a:spcBef>
            </a:pPr>
            <a:r>
              <a:rPr lang="cs-CZ" spc="-9" dirty="0"/>
              <a:t>Národní akční plán čisté mobility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63B21E2-26FC-43C3-A08D-466FEA830A23}"/>
              </a:ext>
            </a:extLst>
          </p:cNvPr>
          <p:cNvGraphicFramePr>
            <a:graphicFrameLocks noGrp="1"/>
          </p:cNvGraphicFramePr>
          <p:nvPr/>
        </p:nvGraphicFramePr>
        <p:xfrm>
          <a:off x="1787525" y="4035343"/>
          <a:ext cx="8208958" cy="504476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299339">
                  <a:extLst>
                    <a:ext uri="{9D8B030D-6E8A-4147-A177-3AD203B41FA5}">
                      <a16:colId xmlns:a16="http://schemas.microsoft.com/office/drawing/2014/main" val="1261249930"/>
                    </a:ext>
                  </a:extLst>
                </a:gridCol>
                <a:gridCol w="3909619">
                  <a:extLst>
                    <a:ext uri="{9D8B030D-6E8A-4147-A177-3AD203B41FA5}">
                      <a16:colId xmlns:a16="http://schemas.microsoft.com/office/drawing/2014/main" val="1900368531"/>
                    </a:ext>
                  </a:extLst>
                </a:gridCol>
              </a:tblGrid>
              <a:tr h="573120">
                <a:tc>
                  <a:txBody>
                    <a:bodyPr/>
                    <a:lstStyle/>
                    <a:p>
                      <a:pPr algn="ctr"/>
                      <a:r>
                        <a:rPr lang="cs-CZ" sz="3000">
                          <a:effectLst/>
                        </a:rPr>
                        <a:t>vozidla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rok 2030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3730231292"/>
                  </a:ext>
                </a:extLst>
              </a:tr>
              <a:tr h="685760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elektromobily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220 000 / 500 000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3126124789"/>
                  </a:ext>
                </a:extLst>
              </a:tr>
              <a:tr h="573120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EV busy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800 / 1 200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846584273"/>
                  </a:ext>
                </a:extLst>
              </a:tr>
              <a:tr h="573120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CNG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35 000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446027994"/>
                  </a:ext>
                </a:extLst>
              </a:tr>
              <a:tr h="573120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LNG kamiony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>
                          <a:effectLst/>
                        </a:rPr>
                        <a:t>3 500 / 6 900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3058908422"/>
                  </a:ext>
                </a:extLst>
              </a:tr>
              <a:tr h="685760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LPG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170 000 / 250 000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2489183145"/>
                  </a:ext>
                </a:extLst>
              </a:tr>
              <a:tr h="685760">
                <a:tc>
                  <a:txBody>
                    <a:bodyPr/>
                    <a:lstStyle/>
                    <a:p>
                      <a:pPr algn="ctr"/>
                      <a:r>
                        <a:rPr lang="cs-CZ" sz="3000">
                          <a:effectLst/>
                        </a:rPr>
                        <a:t>vodík OA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>
                          <a:effectLst/>
                        </a:rPr>
                        <a:t>40 000 / 50 000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2059609082"/>
                  </a:ext>
                </a:extLst>
              </a:tr>
              <a:tr h="685760">
                <a:tc>
                  <a:txBody>
                    <a:bodyPr/>
                    <a:lstStyle/>
                    <a:p>
                      <a:pPr algn="ctr"/>
                      <a:r>
                        <a:rPr lang="cs-CZ" sz="3000" b="1" dirty="0">
                          <a:effectLst/>
                        </a:rPr>
                        <a:t>vodíkové autobusy</a:t>
                      </a:r>
                    </a:p>
                  </a:txBody>
                  <a:tcPr marL="226616" marR="226616" marT="59116" marB="59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b="1" dirty="0">
                          <a:effectLst/>
                        </a:rPr>
                        <a:t>870</a:t>
                      </a:r>
                    </a:p>
                  </a:txBody>
                  <a:tcPr marL="226616" marR="334999" marT="59116" marB="59116" anchor="ctr"/>
                </a:tc>
                <a:extLst>
                  <a:ext uri="{0D108BD9-81ED-4DB2-BD59-A6C34878D82A}">
                    <a16:rowId xmlns:a16="http://schemas.microsoft.com/office/drawing/2014/main" val="2383593581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263E2FBD-02B3-4A1F-9CA3-5C9903BD1D75}"/>
              </a:ext>
            </a:extLst>
          </p:cNvPr>
          <p:cNvGraphicFramePr>
            <a:graphicFrameLocks noGrp="1"/>
          </p:cNvGraphicFramePr>
          <p:nvPr/>
        </p:nvGraphicFramePr>
        <p:xfrm>
          <a:off x="11149008" y="4035343"/>
          <a:ext cx="7021072" cy="366703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350966">
                  <a:extLst>
                    <a:ext uri="{9D8B030D-6E8A-4147-A177-3AD203B41FA5}">
                      <a16:colId xmlns:a16="http://schemas.microsoft.com/office/drawing/2014/main" val="2027332165"/>
                    </a:ext>
                  </a:extLst>
                </a:gridCol>
                <a:gridCol w="3670106">
                  <a:extLst>
                    <a:ext uri="{9D8B030D-6E8A-4147-A177-3AD203B41FA5}">
                      <a16:colId xmlns:a16="http://schemas.microsoft.com/office/drawing/2014/main" val="653157895"/>
                    </a:ext>
                  </a:extLst>
                </a:gridCol>
              </a:tblGrid>
              <a:tr h="1097657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dobíjecí/plnicí stanice</a:t>
                      </a:r>
                    </a:p>
                  </a:txBody>
                  <a:tcPr marL="354134" marR="354134" marT="92383" marB="92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rok 2030</a:t>
                      </a:r>
                    </a:p>
                  </a:txBody>
                  <a:tcPr marL="354134" marR="523500" marT="92383" marB="92383" anchor="ctr"/>
                </a:tc>
                <a:extLst>
                  <a:ext uri="{0D108BD9-81ED-4DB2-BD59-A6C34878D82A}">
                    <a16:rowId xmlns:a16="http://schemas.microsoft.com/office/drawing/2014/main" val="3707727793"/>
                  </a:ext>
                </a:extLst>
              </a:tr>
              <a:tr h="641212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elektrické</a:t>
                      </a:r>
                    </a:p>
                  </a:txBody>
                  <a:tcPr marL="354134" marR="354134" marT="92383" marB="92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19 000 / 35 000</a:t>
                      </a:r>
                    </a:p>
                  </a:txBody>
                  <a:tcPr marL="354134" marR="523500" marT="92383" marB="92383" anchor="ctr"/>
                </a:tc>
                <a:extLst>
                  <a:ext uri="{0D108BD9-81ED-4DB2-BD59-A6C34878D82A}">
                    <a16:rowId xmlns:a16="http://schemas.microsoft.com/office/drawing/2014/main" val="4031746269"/>
                  </a:ext>
                </a:extLst>
              </a:tr>
              <a:tr h="641212"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CNG</a:t>
                      </a:r>
                    </a:p>
                  </a:txBody>
                  <a:tcPr marL="354134" marR="354134" marT="92383" marB="92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350 / 400</a:t>
                      </a:r>
                    </a:p>
                  </a:txBody>
                  <a:tcPr marL="354134" marR="523500" marT="92383" marB="92383" anchor="ctr"/>
                </a:tc>
                <a:extLst>
                  <a:ext uri="{0D108BD9-81ED-4DB2-BD59-A6C34878D82A}">
                    <a16:rowId xmlns:a16="http://schemas.microsoft.com/office/drawing/2014/main" val="1357498460"/>
                  </a:ext>
                </a:extLst>
              </a:tr>
              <a:tr h="641212">
                <a:tc>
                  <a:txBody>
                    <a:bodyPr/>
                    <a:lstStyle/>
                    <a:p>
                      <a:pPr algn="ctr"/>
                      <a:r>
                        <a:rPr lang="cs-CZ" sz="3000">
                          <a:effectLst/>
                        </a:rPr>
                        <a:t>LNG</a:t>
                      </a:r>
                    </a:p>
                  </a:txBody>
                  <a:tcPr marL="354134" marR="354134" marT="92383" marB="92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dirty="0">
                          <a:effectLst/>
                        </a:rPr>
                        <a:t>30</a:t>
                      </a:r>
                    </a:p>
                  </a:txBody>
                  <a:tcPr marL="354134" marR="523500" marT="92383" marB="92383" anchor="ctr"/>
                </a:tc>
                <a:extLst>
                  <a:ext uri="{0D108BD9-81ED-4DB2-BD59-A6C34878D82A}">
                    <a16:rowId xmlns:a16="http://schemas.microsoft.com/office/drawing/2014/main" val="1285934411"/>
                  </a:ext>
                </a:extLst>
              </a:tr>
              <a:tr h="641212">
                <a:tc>
                  <a:txBody>
                    <a:bodyPr/>
                    <a:lstStyle/>
                    <a:p>
                      <a:pPr algn="ctr"/>
                      <a:r>
                        <a:rPr lang="cs-CZ" sz="3000" b="1" dirty="0">
                          <a:effectLst/>
                        </a:rPr>
                        <a:t>vodík</a:t>
                      </a:r>
                    </a:p>
                  </a:txBody>
                  <a:tcPr marL="354134" marR="354134" marT="92383" marB="92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000" b="1" dirty="0">
                          <a:effectLst/>
                        </a:rPr>
                        <a:t>80</a:t>
                      </a:r>
                    </a:p>
                  </a:txBody>
                  <a:tcPr marL="354134" marR="523500" marT="92383" marB="92383" anchor="ctr"/>
                </a:tc>
                <a:extLst>
                  <a:ext uri="{0D108BD9-81ED-4DB2-BD59-A6C34878D82A}">
                    <a16:rowId xmlns:a16="http://schemas.microsoft.com/office/drawing/2014/main" val="2046284359"/>
                  </a:ext>
                </a:extLst>
              </a:tr>
            </a:tbl>
          </a:graphicData>
        </a:graphic>
      </p:graphicFrame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E530FF6-234D-47AD-A02C-93ECE595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725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accent1"/>
                </a:solidFill>
              </a:rPr>
              <a:t>Dopravní tahy ČR a plnící stanice v přípravě (již realizované)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Zástupný symbol pro obsah 5">
            <a:extLst>
              <a:ext uri="{FF2B5EF4-FFF2-40B4-BE49-F238E27FC236}">
                <a16:creationId xmlns:a16="http://schemas.microsoft.com/office/drawing/2014/main" id="{9E95DB39-3C18-4EE9-ABB2-757DEA49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2124" y="2895856"/>
            <a:ext cx="16326654" cy="9534765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61A14F34-5066-4A11-B4B2-9E190F5D00A7}"/>
              </a:ext>
            </a:extLst>
          </p:cNvPr>
          <p:cNvSpPr/>
          <p:nvPr/>
        </p:nvSpPr>
        <p:spPr bwMode="auto">
          <a:xfrm>
            <a:off x="6670999" y="4332690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14D41634-AED9-4333-B3BC-10F268F92A08}"/>
              </a:ext>
            </a:extLst>
          </p:cNvPr>
          <p:cNvSpPr/>
          <p:nvPr/>
        </p:nvSpPr>
        <p:spPr bwMode="auto">
          <a:xfrm>
            <a:off x="6150726" y="4902872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40F84FF-E713-4687-B7D6-5E7580C92FE1}"/>
              </a:ext>
            </a:extLst>
          </p:cNvPr>
          <p:cNvSpPr/>
          <p:nvPr/>
        </p:nvSpPr>
        <p:spPr bwMode="auto">
          <a:xfrm>
            <a:off x="7873782" y="6362874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CFD3BB7D-EF7B-49B9-BD43-E00B1DDBF3BB}"/>
              </a:ext>
            </a:extLst>
          </p:cNvPr>
          <p:cNvSpPr/>
          <p:nvPr/>
        </p:nvSpPr>
        <p:spPr bwMode="auto">
          <a:xfrm>
            <a:off x="8075269" y="5638902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C2AE26AF-AB27-4FC8-953D-7FA3015B35CD}"/>
              </a:ext>
            </a:extLst>
          </p:cNvPr>
          <p:cNvSpPr/>
          <p:nvPr/>
        </p:nvSpPr>
        <p:spPr bwMode="auto">
          <a:xfrm>
            <a:off x="5707660" y="7537438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40DD1E1D-C5AD-477E-977B-501D4C5FDBE4}"/>
              </a:ext>
            </a:extLst>
          </p:cNvPr>
          <p:cNvSpPr/>
          <p:nvPr/>
        </p:nvSpPr>
        <p:spPr bwMode="auto">
          <a:xfrm>
            <a:off x="16206352" y="6422630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5AB56359-6659-4EF8-BB4A-3F19742FA114}"/>
              </a:ext>
            </a:extLst>
          </p:cNvPr>
          <p:cNvSpPr/>
          <p:nvPr/>
        </p:nvSpPr>
        <p:spPr bwMode="auto">
          <a:xfrm>
            <a:off x="13071442" y="8904434"/>
            <a:ext cx="816292" cy="81629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5900" tIns="52950" rIns="105900" bIns="529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105397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  <a:defRPr/>
            </a:pPr>
            <a:endParaRPr kumimoji="0" lang="cs-CZ" sz="3265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4CC39C8-C04C-4D28-AC71-2E57A1329B9D}"/>
              </a:ext>
            </a:extLst>
          </p:cNvPr>
          <p:cNvSpPr txBox="1"/>
          <p:nvPr/>
        </p:nvSpPr>
        <p:spPr>
          <a:xfrm>
            <a:off x="16352100" y="664545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E90717-6737-47B2-AC2D-47796B319CD5}"/>
              </a:ext>
            </a:extLst>
          </p:cNvPr>
          <p:cNvSpPr txBox="1"/>
          <p:nvPr/>
        </p:nvSpPr>
        <p:spPr>
          <a:xfrm>
            <a:off x="8019530" y="655847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2FA4B07-3C8C-4D02-A68B-56A83FEDBA70}"/>
              </a:ext>
            </a:extLst>
          </p:cNvPr>
          <p:cNvSpPr txBox="1"/>
          <p:nvPr/>
        </p:nvSpPr>
        <p:spPr>
          <a:xfrm>
            <a:off x="6278186" y="5112686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3E30DB6-9717-4BC4-B61D-314E10B8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1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accent1"/>
                </a:solidFill>
              </a:rPr>
              <a:t>Vodíková mapa ČR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3E30DB6-9717-4BC4-B61D-314E10B8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15</a:t>
            </a:fld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E5256C-8391-48CA-A0D2-4EFB271BC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68" y="3693459"/>
            <a:ext cx="6016578" cy="8641278"/>
          </a:xfrm>
        </p:spPr>
        <p:txBody>
          <a:bodyPr>
            <a:normAutofit/>
          </a:bodyPr>
          <a:lstStyle/>
          <a:p>
            <a:r>
              <a:rPr lang="cs-CZ" sz="3200" dirty="0"/>
              <a:t>Centrum dopravního výzkumu</a:t>
            </a:r>
          </a:p>
          <a:p>
            <a:r>
              <a:rPr lang="cs-CZ" sz="3200" dirty="0"/>
              <a:t>Účel monitorování aktivit na poli vodíkové infrastruktury v návaznosti na dopravu</a:t>
            </a:r>
          </a:p>
          <a:p>
            <a:r>
              <a:rPr lang="cs-CZ" sz="3200" dirty="0"/>
              <a:t>Přehledně mapuje projekty výstavby plnicích stanic a výroben vodíku v jejich různých fázích realizace</a:t>
            </a:r>
          </a:p>
          <a:p>
            <a:r>
              <a:rPr lang="cs-CZ" sz="3200" b="0" i="0" u="none" strike="noStrike" dirty="0">
                <a:solidFill>
                  <a:srgbClr val="0345BF"/>
                </a:solidFill>
                <a:effectLst/>
                <a:latin typeface="Inter"/>
                <a:hlinkClick r:id="rId3"/>
              </a:rPr>
              <a:t>cistadoprava.cz</a:t>
            </a:r>
            <a:endParaRPr lang="cs-CZ" sz="3200" dirty="0"/>
          </a:p>
        </p:txBody>
      </p:sp>
      <p:pic>
        <p:nvPicPr>
          <p:cNvPr id="3074" name="Picture 2" descr="Centrum dopravního výzkumu představilo aplikaci Vodíková mapa ČR">
            <a:extLst>
              <a:ext uri="{FF2B5EF4-FFF2-40B4-BE49-F238E27FC236}">
                <a16:creationId xmlns:a16="http://schemas.microsoft.com/office/drawing/2014/main" id="{4A1CD869-32E1-4239-8392-732F4E79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83" y="3757254"/>
            <a:ext cx="12866224" cy="8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4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accent1"/>
                </a:solidFill>
              </a:rPr>
              <a:t>Aktuality ve vodíkové mobilitě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3E30DB6-9717-4BC4-B61D-314E10B8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E5256C-8391-48CA-A0D2-4EFB271BC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67" y="3693459"/>
            <a:ext cx="17605371" cy="8641278"/>
          </a:xfrm>
        </p:spPr>
        <p:txBody>
          <a:bodyPr>
            <a:normAutofit lnSpcReduction="10000"/>
          </a:bodyPr>
          <a:lstStyle/>
          <a:p>
            <a:r>
              <a:rPr lang="cs-CZ" sz="3600" dirty="0"/>
              <a:t>Dne 19. října 2022 – hlasování na zasedání Evropského parlamentu k cílům nařízení o zavádění infrastruktury pro alternativní paliva</a:t>
            </a:r>
          </a:p>
          <a:p>
            <a:pPr lvl="1"/>
            <a:r>
              <a:rPr lang="cs-CZ" sz="3600" dirty="0"/>
              <a:t>navrhují snížit max. možnou vzdálenost mezi plnicími stanicemi na 100 km (hlavní a globální sítě)</a:t>
            </a:r>
          </a:p>
          <a:p>
            <a:pPr lvl="1"/>
            <a:r>
              <a:rPr lang="cs-CZ" sz="3600" dirty="0"/>
              <a:t>posunutí časových cílů harmonogramu – plnicí stanice dostupné již v roce 2027</a:t>
            </a:r>
          </a:p>
          <a:p>
            <a:pPr lvl="1"/>
            <a:r>
              <a:rPr lang="cs-CZ" sz="3600" dirty="0"/>
              <a:t>technické parametry plnicích stanic bez výrazných změn</a:t>
            </a:r>
          </a:p>
          <a:p>
            <a:pPr lvl="1"/>
            <a:r>
              <a:rPr lang="cs-CZ" sz="3600" dirty="0"/>
              <a:t>ambicióznější cíl, než na kterém se dohodli členské státy EU (změna z 150 km na 200 km a vyškrtnutí globálních sítí)</a:t>
            </a:r>
          </a:p>
          <a:p>
            <a:pPr lvl="1"/>
            <a:endParaRPr lang="cs-CZ" sz="3600" dirty="0"/>
          </a:p>
          <a:p>
            <a:pPr lvl="1"/>
            <a:r>
              <a:rPr lang="cs-CZ" sz="3600" dirty="0"/>
              <a:t>O finální podobě nařízení se bude jednat v příštích týdnech.</a:t>
            </a:r>
          </a:p>
          <a:p>
            <a:pPr marL="216000" lvl="1" indent="0" algn="just">
              <a:buNone/>
            </a:pPr>
            <a:endParaRPr lang="cs-CZ" sz="2800" dirty="0"/>
          </a:p>
          <a:p>
            <a:pPr marL="216000" lvl="1" indent="0" algn="just">
              <a:buNone/>
            </a:pPr>
            <a:r>
              <a:rPr lang="cs-CZ" sz="2800" dirty="0"/>
              <a:t>Plnicí stanice každých 100 km na globálních a hlavních sítích TEN-T by si v Evropě vyžádalo postavit asi 1780 plnicích stanic, které by měly roční výdej asi 1 milion tun vodíku. Při jednoduchém přepočtu a předpokladu spotřeby 60 kg nákladního automobilu za jeden den by plnicí stanice byly schopné napájet až 59 000 nákladních automobilů ročně.</a:t>
            </a:r>
          </a:p>
        </p:txBody>
      </p:sp>
    </p:spTree>
    <p:extLst>
      <p:ext uri="{BB962C8B-B14F-4D97-AF65-F5344CB8AC3E}">
        <p14:creationId xmlns:p14="http://schemas.microsoft.com/office/powerpoint/2010/main" val="124810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437480-BE8F-4BBB-9CF2-5175305C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22" y="6279019"/>
            <a:ext cx="18219621" cy="7647613"/>
          </a:xfrm>
          <a:prstGeom prst="rect">
            <a:avLst/>
          </a:prstGeom>
        </p:spPr>
      </p:pic>
      <p:sp>
        <p:nvSpPr>
          <p:cNvPr id="22" name="Nadpis 21">
            <a:extLst>
              <a:ext uri="{FF2B5EF4-FFF2-40B4-BE49-F238E27FC236}">
                <a16:creationId xmlns:a16="http://schemas.microsoft.com/office/drawing/2014/main" id="{DB3BC9D4-8084-4A30-B63A-41BB36BE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Česká vodíková technologická platforma</a:t>
            </a:r>
          </a:p>
        </p:txBody>
      </p:sp>
      <p:sp>
        <p:nvSpPr>
          <p:cNvPr id="20" name="Zástupný symbol pro obsah 19">
            <a:extLst>
              <a:ext uri="{FF2B5EF4-FFF2-40B4-BE49-F238E27FC236}">
                <a16:creationId xmlns:a16="http://schemas.microsoft.com/office/drawing/2014/main" id="{EE7CA8B6-370A-4E79-B486-9A41C35EF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5" y="3187701"/>
            <a:ext cx="19384352" cy="5082720"/>
          </a:xfrm>
        </p:spPr>
        <p:txBody>
          <a:bodyPr>
            <a:normAutofit/>
          </a:bodyPr>
          <a:lstStyle/>
          <a:p>
            <a:r>
              <a:rPr lang="cs-CZ" sz="2000" dirty="0"/>
              <a:t> Počet členů platformy postupně roste (nyní přes 70 členů)</a:t>
            </a:r>
          </a:p>
          <a:p>
            <a:r>
              <a:rPr lang="cs-CZ" sz="2000" dirty="0"/>
              <a:t> Rozšiřující se spektrum aktivit</a:t>
            </a:r>
          </a:p>
          <a:p>
            <a:pPr lvl="1"/>
            <a:r>
              <a:rPr lang="cs-CZ" sz="2000" dirty="0"/>
              <a:t> Podpora přípravy strategických dokumentů</a:t>
            </a:r>
          </a:p>
          <a:p>
            <a:pPr lvl="1"/>
            <a:r>
              <a:rPr lang="cs-CZ" sz="2000" dirty="0"/>
              <a:t> Snaha o zapojení subjektů v ČR do mezinárodních projektů (především napojení na Německo a spolupráce v rámci V4)</a:t>
            </a:r>
          </a:p>
          <a:p>
            <a:pPr lvl="1"/>
            <a:r>
              <a:rPr lang="cs-CZ" sz="2000" dirty="0"/>
              <a:t> Podpora pilotních projektů implementace vodíkových technologií</a:t>
            </a:r>
          </a:p>
          <a:p>
            <a:r>
              <a:rPr lang="cs-CZ" sz="2000" dirty="0"/>
              <a:t> Důležité cíle</a:t>
            </a:r>
          </a:p>
          <a:p>
            <a:pPr lvl="1"/>
            <a:r>
              <a:rPr lang="cs-CZ" sz="2000" dirty="0"/>
              <a:t> Ukotvení vodíku a jeho podpory ve strategii ČR po roce 2020 </a:t>
            </a:r>
            <a:r>
              <a:rPr lang="cs-CZ" sz="2000" dirty="0">
                <a:sym typeface="Wingdings" panose="05000000000000000000" pitchFamily="2" charset="2"/>
              </a:rPr>
              <a:t> Národní vodíková strategie ČR (MPO) – schválena vládou</a:t>
            </a:r>
            <a:endParaRPr lang="cs-CZ" sz="2000" dirty="0"/>
          </a:p>
          <a:p>
            <a:pPr lvl="1"/>
            <a:r>
              <a:rPr lang="cs-CZ" sz="2000" dirty="0"/>
              <a:t> Podpora rozvoje výzkumu a vývoje – ČR nesmí být jen „montovna“</a:t>
            </a:r>
            <a:endParaRPr lang="en-AU" sz="2000" dirty="0"/>
          </a:p>
        </p:txBody>
      </p:sp>
      <p:sp>
        <p:nvSpPr>
          <p:cNvPr id="94" name="object 5">
            <a:extLst>
              <a:ext uri="{FF2B5EF4-FFF2-40B4-BE49-F238E27FC236}">
                <a16:creationId xmlns:a16="http://schemas.microsoft.com/office/drawing/2014/main" id="{185429E7-B279-4314-B155-262EB82ACDAF}"/>
              </a:ext>
            </a:extLst>
          </p:cNvPr>
          <p:cNvSpPr/>
          <p:nvPr/>
        </p:nvSpPr>
        <p:spPr>
          <a:xfrm>
            <a:off x="17739466" y="926978"/>
            <a:ext cx="2453642" cy="1861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658570">
              <a:defRPr/>
            </a:pPr>
            <a:endParaRPr lang="en-US" sz="4353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A3AC-9560-466A-B327-A6C09392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887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CAEB5FCE-B6C0-4306-9862-239D167D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Historické projekty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426461-ED5F-487B-9EB9-1D4A66EED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Vodíkové technologie v ÚJV Řež</a:t>
            </a:r>
          </a:p>
        </p:txBody>
      </p:sp>
    </p:spTree>
    <p:extLst>
      <p:ext uri="{BB962C8B-B14F-4D97-AF65-F5344CB8AC3E}">
        <p14:creationId xmlns:p14="http://schemas.microsoft.com/office/powerpoint/2010/main" val="223633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20CCA-EC56-4991-9493-323954D3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TriHyBus (rok 2008+)</a:t>
            </a:r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62B3941-A28D-4A03-8319-B2E173010E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159" y="2966720"/>
            <a:ext cx="13694355" cy="913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h2bus.cz/upl/gallery/09_msv_medaile/img/cena1.jpg">
            <a:extLst>
              <a:ext uri="{FF2B5EF4-FFF2-40B4-BE49-F238E27FC236}">
                <a16:creationId xmlns:a16="http://schemas.microsoft.com/office/drawing/2014/main" id="{14918588-9A37-4F06-A45F-6EF87AC3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560" t="13837" r="7391" b="8174"/>
          <a:stretch>
            <a:fillRect/>
          </a:stretch>
        </p:blipFill>
        <p:spPr bwMode="auto">
          <a:xfrm>
            <a:off x="15287303" y="4172950"/>
            <a:ext cx="4963617" cy="6838761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2EF20-0F0E-4001-BF92-14BE3FDF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89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F1ED8-E825-407A-9B18-58E141654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Akcionářská struktura újv Ř</a:t>
            </a:r>
            <a:r>
              <a:rPr lang="cs-CZ" cap="none" dirty="0"/>
              <a:t>EŽ, A. S. </a:t>
            </a:r>
            <a:br>
              <a:rPr lang="cs-CZ" cap="none" dirty="0"/>
            </a:br>
            <a:r>
              <a:rPr lang="cs-CZ" cap="none" dirty="0"/>
              <a:t>TRŽBY SKUPINY ÚJV V ROCE 2021</a:t>
            </a:r>
            <a:endParaRPr lang="cs-CZ" dirty="0"/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3F0E360B-F12C-454F-8330-64F7945B0E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5334877"/>
              </p:ext>
            </p:extLst>
          </p:nvPr>
        </p:nvGraphicFramePr>
        <p:xfrm>
          <a:off x="1787525" y="3294400"/>
          <a:ext cx="10219062" cy="2953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9105">
                  <a:extLst>
                    <a:ext uri="{9D8B030D-6E8A-4147-A177-3AD203B41FA5}">
                      <a16:colId xmlns:a16="http://schemas.microsoft.com/office/drawing/2014/main" val="1653194964"/>
                    </a:ext>
                  </a:extLst>
                </a:gridCol>
                <a:gridCol w="3189957">
                  <a:extLst>
                    <a:ext uri="{9D8B030D-6E8A-4147-A177-3AD203B41FA5}">
                      <a16:colId xmlns:a16="http://schemas.microsoft.com/office/drawing/2014/main" val="1511781921"/>
                    </a:ext>
                  </a:extLst>
                </a:gridCol>
              </a:tblGrid>
              <a:tr h="505544">
                <a:tc>
                  <a:txBody>
                    <a:bodyPr/>
                    <a:lstStyle/>
                    <a:p>
                      <a:endParaRPr lang="cs-CZ" sz="2900" dirty="0"/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2900" dirty="0"/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73647"/>
                  </a:ext>
                </a:extLst>
              </a:tr>
              <a:tr h="547255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</a:pPr>
                      <a:r>
                        <a:rPr lang="cs-CZ" sz="3200" b="1" dirty="0">
                          <a:solidFill>
                            <a:schemeClr val="accent2"/>
                          </a:solidFill>
                          <a:sym typeface="Wingdings 2" panose="05020102010507070707" pitchFamily="18" charset="2"/>
                        </a:rPr>
                        <a:t>   </a:t>
                      </a:r>
                      <a:r>
                        <a:rPr lang="cs-CZ" sz="3200" b="1" dirty="0">
                          <a:solidFill>
                            <a:srgbClr val="009AC7"/>
                          </a:solidFill>
                        </a:rPr>
                        <a:t>ČEZ, a. s.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009AC7"/>
                          </a:solidFill>
                        </a:rPr>
                        <a:t>52,46 %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144492"/>
                  </a:ext>
                </a:extLst>
              </a:tr>
              <a:tr h="547255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</a:pPr>
                      <a:r>
                        <a:rPr lang="cs-CZ" sz="3200" b="1" dirty="0">
                          <a:solidFill>
                            <a:schemeClr val="accent1"/>
                          </a:solidFill>
                          <a:sym typeface="Wingdings 2" panose="05020102010507070707" pitchFamily="18" charset="2"/>
                        </a:rPr>
                        <a:t>  </a:t>
                      </a:r>
                      <a:r>
                        <a:rPr lang="cs-CZ" sz="3200" b="1" dirty="0">
                          <a:solidFill>
                            <a:schemeClr val="accent2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cs-CZ" sz="3200" b="1" dirty="0">
                          <a:solidFill>
                            <a:srgbClr val="0054A4"/>
                          </a:solidFill>
                        </a:rPr>
                        <a:t>Slovenské elektrárne, a. s. 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rgbClr val="0054A4"/>
                          </a:solidFill>
                        </a:rPr>
                        <a:t>27,77 %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432841"/>
                  </a:ext>
                </a:extLst>
              </a:tr>
              <a:tr h="547255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</a:pPr>
                      <a:r>
                        <a:rPr lang="cs-CZ" sz="3200" b="1" dirty="0">
                          <a:solidFill>
                            <a:schemeClr val="tx1"/>
                          </a:solidFill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cs-CZ" sz="3200" b="1" dirty="0">
                          <a:solidFill>
                            <a:schemeClr val="accent4"/>
                          </a:solidFill>
                          <a:sym typeface="Wingdings 2" panose="05020102010507070707" pitchFamily="18" charset="2"/>
                        </a:rPr>
                        <a:t>   </a:t>
                      </a:r>
                      <a:r>
                        <a:rPr lang="cs-CZ" sz="3200" b="1" dirty="0">
                          <a:solidFill>
                            <a:schemeClr val="tx1"/>
                          </a:solidFill>
                        </a:rPr>
                        <a:t>ŠKODA JS a. s.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chemeClr val="tx1"/>
                          </a:solidFill>
                        </a:rPr>
                        <a:t>17,39 %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538696"/>
                  </a:ext>
                </a:extLst>
              </a:tr>
              <a:tr h="547255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</a:pPr>
                      <a:r>
                        <a:rPr lang="cs-CZ" sz="3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sym typeface="Wingdings 2" panose="05020102010507070707" pitchFamily="18" charset="2"/>
                        </a:rPr>
                        <a:t>   </a:t>
                      </a:r>
                      <a:r>
                        <a:rPr lang="cs-CZ" sz="3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Obec Husinec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2,38 %</a:t>
                      </a:r>
                    </a:p>
                  </a:txBody>
                  <a:tcPr marL="89535" marR="89535" marT="56086" marB="560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726682"/>
                  </a:ext>
                </a:extLst>
              </a:tr>
            </a:tbl>
          </a:graphicData>
        </a:graphic>
      </p:graphicFrame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59EE8A54-A01A-41FD-8937-F1C31C253AB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4165873" y="3055807"/>
          <a:ext cx="4555374" cy="347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D8B3C7-C6DC-4732-920D-DED876F3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2</a:t>
            </a:fld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7F1009DA-872B-4FFA-8750-8EF4DF430051}"/>
              </a:ext>
            </a:extLst>
          </p:cNvPr>
          <p:cNvSpPr/>
          <p:nvPr/>
        </p:nvSpPr>
        <p:spPr>
          <a:xfrm>
            <a:off x="14516069" y="7792800"/>
            <a:ext cx="5873106" cy="42095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Skupina ÚJV</a:t>
            </a:r>
          </a:p>
          <a:p>
            <a:pPr algn="ctr"/>
            <a:r>
              <a:rPr lang="cs-CZ" sz="3200" b="1" dirty="0">
                <a:solidFill>
                  <a:schemeClr val="accent1"/>
                </a:solidFill>
              </a:rPr>
              <a:t>v roce 2021</a:t>
            </a:r>
          </a:p>
          <a:p>
            <a:pPr algn="ctr"/>
            <a:endParaRPr lang="cs-CZ" sz="3200" b="1" dirty="0"/>
          </a:p>
          <a:p>
            <a:pPr algn="ctr"/>
            <a:r>
              <a:rPr lang="cs-CZ" sz="3200" b="1" dirty="0"/>
              <a:t>Tržby 2,2 mld. Kč</a:t>
            </a:r>
          </a:p>
          <a:p>
            <a:pPr algn="ctr"/>
            <a:endParaRPr lang="cs-CZ" sz="3200" b="1" dirty="0"/>
          </a:p>
          <a:p>
            <a:pPr algn="ctr"/>
            <a:r>
              <a:rPr lang="cs-CZ" sz="3200" b="1" dirty="0"/>
              <a:t>1213 zaměstnanců</a:t>
            </a: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CF9CE2BD-238A-4B9E-A1C8-0E08A273C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84109"/>
              </p:ext>
            </p:extLst>
          </p:nvPr>
        </p:nvGraphicFramePr>
        <p:xfrm>
          <a:off x="136186" y="7709109"/>
          <a:ext cx="13852187" cy="5389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35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Plnicí stanice v Neratovicích (Od roku 2009)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680" y="2532913"/>
            <a:ext cx="12408370" cy="105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3FE6A1-9D55-44E7-A87A-9956232E2E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302" y="4695461"/>
            <a:ext cx="5355191" cy="6269494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A2831DA-DDDF-4E61-AA2A-69F28656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041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C604A-ED6C-45CC-8A92-78530B6A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Tankování Hyundai NEXO v Neratovicích </a:t>
            </a:r>
            <a:r>
              <a:rPr lang="cs-CZ" altLang="cs-CZ" dirty="0"/>
              <a:t>		</a:t>
            </a:r>
            <a:endParaRPr lang="cs-CZ" dirty="0"/>
          </a:p>
        </p:txBody>
      </p:sp>
      <p:pic>
        <p:nvPicPr>
          <p:cNvPr id="1028" name="Picture 4" descr="Vodik Pumpa Neratovice Hyundai Nexo">
            <a:extLst>
              <a:ext uri="{FF2B5EF4-FFF2-40B4-BE49-F238E27FC236}">
                <a16:creationId xmlns:a16="http://schemas.microsoft.com/office/drawing/2014/main" id="{9C6E976F-423B-44C7-90BB-734DB06CED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525" y="2867603"/>
            <a:ext cx="9343135" cy="62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210CC057-27DB-4826-BF8C-759FF1717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63" y="2421260"/>
            <a:ext cx="10525482" cy="8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5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3355" tIns="78023" rIns="153355" bIns="78023" anchor="ctr"/>
          <a:lstStyle>
            <a:lvl1pPr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10000"/>
              </a:spcAft>
              <a:buSzPct val="65000"/>
              <a:buNone/>
            </a:pPr>
            <a:endParaRPr lang="cs-CZ" altLang="cs-CZ" sz="3265" b="1" dirty="0">
              <a:solidFill>
                <a:srgbClr val="0854A0"/>
              </a:solidFill>
              <a:ea typeface="MS PGothic" panose="020B0600070205080204" pitchFamily="34" charset="-128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3B2125DD-048D-40D9-8B43-63FAC19F4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39" y="3039870"/>
            <a:ext cx="17122467" cy="21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5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3355" tIns="78023" rIns="153355" bIns="78023" anchor="ctr"/>
          <a:lstStyle>
            <a:lvl1pPr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55663" eaLnBrk="0" hangingPunct="0"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tabLst>
                <a:tab pos="2995613" algn="l"/>
                <a:tab pos="4318000" algn="l"/>
                <a:tab pos="5235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10000"/>
              </a:spcAft>
              <a:buSzPct val="65000"/>
              <a:buNone/>
            </a:pPr>
            <a:endParaRPr lang="cs-CZ" altLang="cs-CZ" sz="3265" b="1" dirty="0">
              <a:solidFill>
                <a:srgbClr val="0854A0"/>
              </a:solidFill>
              <a:ea typeface="MS PGothic" panose="020B0600070205080204" pitchFamily="34" charset="-128"/>
            </a:endParaRPr>
          </a:p>
        </p:txBody>
      </p:sp>
      <p:pic>
        <p:nvPicPr>
          <p:cNvPr id="1026" name="Picture 2" descr="Vodik Pumpa Neratovice Hyundai Nexo">
            <a:extLst>
              <a:ext uri="{FF2B5EF4-FFF2-40B4-BE49-F238E27FC236}">
                <a16:creationId xmlns:a16="http://schemas.microsoft.com/office/drawing/2014/main" id="{7FAE74F4-2053-4EC2-921A-29F70EC9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2005" y="7208979"/>
            <a:ext cx="8817155" cy="58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1CE5-01E6-45C0-99B6-BF493C1D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522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 plnicí stanice vodíku Řež</a:t>
            </a:r>
          </a:p>
        </p:txBody>
      </p:sp>
      <p:pic>
        <p:nvPicPr>
          <p:cNvPr id="11" name="Zástupný obsah 10" descr="Obsah obrázku exteriér, silnice, auto, tráva&#10;&#10;Popis byl vytvořen automaticky">
            <a:extLst>
              <a:ext uri="{FF2B5EF4-FFF2-40B4-BE49-F238E27FC236}">
                <a16:creationId xmlns:a16="http://schemas.microsoft.com/office/drawing/2014/main" id="{5ABFAFAF-283B-4B52-B410-AA404945E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25" y="2811431"/>
            <a:ext cx="15395576" cy="10259708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0BFF120-9F99-45B1-B87F-479E2D5D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1307" y="5544028"/>
            <a:ext cx="2296575" cy="19245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8B0BD02-B09F-4230-A231-3DDAD3ABD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3457" y="2795800"/>
            <a:ext cx="2374425" cy="241056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7BF7ED-A079-4845-89EC-BF10EF3E6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5393" y="7806256"/>
            <a:ext cx="1868401" cy="20262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E4AAB03-FE19-4425-BCA1-2041A858B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2036" y="10170129"/>
            <a:ext cx="2066409" cy="192455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E105353-313D-43E0-837D-35E95DB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547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itchFamily="34" charset="0"/>
              </a:rPr>
              <a:t>Zařízení pro akumulaci energie do vodíku - Řež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7525" y="3098995"/>
            <a:ext cx="16021031" cy="959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5552B2F-6416-4083-89B6-407333F3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331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Vodíkové údolí Řež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43BC02-79C7-4C29-995B-65AF9835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54" y="2821112"/>
            <a:ext cx="13916919" cy="10437688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DF68EB7-9211-4CE1-9A80-3CEB46B9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3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CAEB5FCE-B6C0-4306-9862-239D167D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Aktuální projekty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426461-ED5F-487B-9EB9-1D4A66EED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Vodíkové technologie v ÚJV Řež</a:t>
            </a:r>
          </a:p>
        </p:txBody>
      </p:sp>
    </p:spTree>
    <p:extLst>
      <p:ext uri="{BB962C8B-B14F-4D97-AF65-F5344CB8AC3E}">
        <p14:creationId xmlns:p14="http://schemas.microsoft.com/office/powerpoint/2010/main" val="103643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Vodíkový</a:t>
            </a:r>
            <a:r>
              <a:rPr lang="en-US" dirty="0"/>
              <a:t> </a:t>
            </a:r>
            <a:r>
              <a:rPr lang="cs-CZ" dirty="0"/>
              <a:t>mobilita </a:t>
            </a:r>
            <a:r>
              <a:rPr lang="en-US" dirty="0"/>
              <a:t>– </a:t>
            </a:r>
            <a:r>
              <a:rPr lang="cs-CZ" dirty="0"/>
              <a:t>běžící vývojové projekty</a:t>
            </a:r>
          </a:p>
        </p:txBody>
      </p:sp>
      <p:pic>
        <p:nvPicPr>
          <p:cNvPr id="9" name="Picture 2" descr="http://uzitkove-vozy-zebra.cz/wp-content/uploads/2018/04/uzitkove-vozy-3.jpg">
            <a:extLst>
              <a:ext uri="{FF2B5EF4-FFF2-40B4-BE49-F238E27FC236}">
                <a16:creationId xmlns:a16="http://schemas.microsoft.com/office/drawing/2014/main" id="{37BBAB41-2CDD-41F4-96C7-BFB732D2DA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BD721143-066B-4E2A-8D40-64F7A3C602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291" name="Zástupný symbol pro obsah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Vozidlo pro komunální služby</a:t>
            </a:r>
          </a:p>
          <a:p>
            <a:pPr lvl="1"/>
            <a:r>
              <a:rPr lang="cs-CZ" sz="3200" dirty="0"/>
              <a:t> Spolupráce se společnostmi ZEBRA Group a SVÚM</a:t>
            </a:r>
          </a:p>
          <a:p>
            <a:pPr lvl="1" defTabSz="350838"/>
            <a:r>
              <a:rPr lang="cs-CZ" sz="3200" dirty="0"/>
              <a:t> Vývoj a bateriového vozidla ELZEBRA a rozšíření o vodíkový 	prodlužovač dojezdu</a:t>
            </a:r>
          </a:p>
          <a:p>
            <a:endParaRPr lang="cs-CZ" sz="3200" dirty="0"/>
          </a:p>
          <a:p>
            <a:pPr lvl="1"/>
            <a:endParaRPr lang="cs-CZ" sz="3200" dirty="0"/>
          </a:p>
          <a:p>
            <a:pPr lvl="1"/>
            <a:endParaRPr lang="cs-CZ" sz="32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6BA8A6-C6E9-49DB-893D-01776AF075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HYVAN</a:t>
            </a:r>
          </a:p>
          <a:p>
            <a:pPr lvl="1">
              <a:tabLst>
                <a:tab pos="350838" algn="l"/>
              </a:tabLst>
            </a:pPr>
            <a:r>
              <a:rPr lang="cs-CZ" sz="3200" dirty="0"/>
              <a:t> Malé bateriové vozidlo doplněné vodíkovým prodlužovačem 	dojezdu na bázi palivového článku</a:t>
            </a:r>
            <a:r>
              <a:rPr lang="en-US" sz="3200" dirty="0"/>
              <a:t> </a:t>
            </a:r>
            <a:endParaRPr lang="cs-CZ" sz="3200" dirty="0"/>
          </a:p>
          <a:p>
            <a:pPr lvl="1">
              <a:tabLst>
                <a:tab pos="350838" algn="l"/>
              </a:tabLst>
            </a:pPr>
            <a:endParaRPr lang="cs-CZ" sz="3200" dirty="0"/>
          </a:p>
          <a:p>
            <a:pPr>
              <a:tabLst>
                <a:tab pos="350838" algn="l"/>
              </a:tabLst>
            </a:pPr>
            <a:r>
              <a:rPr lang="cs-CZ" sz="3200" b="1" dirty="0"/>
              <a:t>Malá vodíková plnicí stanice</a:t>
            </a:r>
            <a:endParaRPr lang="en-US" sz="3200" b="1" dirty="0"/>
          </a:p>
          <a:p>
            <a:pPr lvl="1">
              <a:tabLst>
                <a:tab pos="350838" algn="l"/>
              </a:tabLst>
            </a:pPr>
            <a:r>
              <a:rPr lang="cs-CZ" sz="3200" dirty="0"/>
              <a:t> Kontejnerové řešení s plnicím tlakem 250 bar (až 2 kg/den)</a:t>
            </a:r>
          </a:p>
          <a:p>
            <a:pPr lvl="1">
              <a:tabLst>
                <a:tab pos="350838" algn="l"/>
              </a:tabLst>
            </a:pPr>
            <a:r>
              <a:rPr lang="cs-CZ" sz="3200" dirty="0"/>
              <a:t> Lokální výroba vodíku v návaznosti na fotovoltaickou 	elektrárnu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E5FE8-A76F-4E66-A458-DC086BE5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270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ZEBRA – vozidlo pro komunální služby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6B4EF17-E0D0-4D49-9BB3-4C35DD207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3729" y="3149600"/>
            <a:ext cx="13152966" cy="9864724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28090C0-3EC2-457C-9F29-E793E4C1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774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099BB8-4A12-42B7-BBF9-CEBE3863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none" dirty="0">
                <a:latin typeface="+mn-lt"/>
              </a:rPr>
              <a:t>VÝVOJ FUNKČNÍHO PROTOTYPU NÁKLADNÍHO VOZIDLA S VODÍKOVÝM POHONEM NA BÁZI PALIVOVÝCH ČLÁNKŮ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E6C191-42CA-4515-975C-9B06C388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600" y="3473451"/>
            <a:ext cx="18798298" cy="3385542"/>
          </a:xfrm>
        </p:spPr>
        <p:txBody>
          <a:bodyPr wrap="square" lIns="0">
            <a:spAutoFit/>
          </a:bodyPr>
          <a:lstStyle/>
          <a:p>
            <a:r>
              <a:rPr lang="cs-CZ" sz="3600" b="1" dirty="0"/>
              <a:t> Specifikace vozidla: důlní speciál 8x8</a:t>
            </a:r>
          </a:p>
          <a:p>
            <a:pPr lvl="3"/>
            <a:r>
              <a:rPr lang="cs-CZ" sz="3600" b="1" dirty="0"/>
              <a:t> </a:t>
            </a:r>
            <a:r>
              <a:rPr lang="cs-CZ" sz="3600" dirty="0"/>
              <a:t>Prototyp během roku 2023</a:t>
            </a:r>
          </a:p>
          <a:p>
            <a:pPr lvl="3"/>
            <a:r>
              <a:rPr lang="cs-CZ" sz="3600" b="1" dirty="0"/>
              <a:t> Uzpůsobení vodíkového pohonu extrémním vnějším podmínkám</a:t>
            </a:r>
          </a:p>
          <a:p>
            <a:pPr marL="992188" lvl="3" indent="-344488"/>
            <a:r>
              <a:rPr lang="cs-CZ" sz="3600" dirty="0"/>
              <a:t>Úprava vstupního vzduchu, možnost  startu FC za teplot pod bodem mrazu</a:t>
            </a:r>
          </a:p>
          <a:p>
            <a:pPr lvl="3"/>
            <a:r>
              <a:rPr lang="cs-CZ" sz="3600" b="1" dirty="0"/>
              <a:t> </a:t>
            </a:r>
            <a:r>
              <a:rPr lang="cs-CZ" sz="3600" dirty="0"/>
              <a:t>Užitný vzor 12/2022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E930A1-11CA-4EA7-ACBD-FDBA0162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28</a:t>
            </a:fld>
            <a:endParaRPr lang="cs-CZ" dirty="0"/>
          </a:p>
        </p:txBody>
      </p:sp>
      <p:pic>
        <p:nvPicPr>
          <p:cNvPr id="7" name="Obrázek 6" descr="Obsah obrázku nákladní auto, silnice, přívěs, doprava&#10;&#10;Popis byl vytvořen automaticky">
            <a:extLst>
              <a:ext uri="{FF2B5EF4-FFF2-40B4-BE49-F238E27FC236}">
                <a16:creationId xmlns:a16="http://schemas.microsoft.com/office/drawing/2014/main" id="{26F6F2F8-BC78-4960-8E4E-2520FDB8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4382" r="12988" b="18812"/>
          <a:stretch/>
        </p:blipFill>
        <p:spPr>
          <a:xfrm>
            <a:off x="6379595" y="7182844"/>
            <a:ext cx="11624809" cy="62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4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8A0AF4-36BF-48F1-B4DC-1BBE68C9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a vize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9F28D9-5F36-45BA-8615-D68057F2B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7524" y="3473450"/>
            <a:ext cx="8243889" cy="9880600"/>
          </a:xfrm>
        </p:spPr>
        <p:txBody>
          <a:bodyPr>
            <a:noAutofit/>
          </a:bodyPr>
          <a:lstStyle/>
          <a:p>
            <a:r>
              <a:rPr lang="cs-CZ" b="1" dirty="0"/>
              <a:t> Pozice vodíkových technologií</a:t>
            </a:r>
          </a:p>
          <a:p>
            <a:pPr lvl="1"/>
            <a:r>
              <a:rPr lang="cs-CZ" dirty="0"/>
              <a:t> Dostatečně zralé pro každodenní užívání – připravené na </a:t>
            </a:r>
            <a:r>
              <a:rPr lang="cs-CZ" dirty="0" err="1"/>
              <a:t>scale</a:t>
            </a:r>
            <a:r>
              <a:rPr lang="cs-CZ" dirty="0"/>
              <a:t>-up</a:t>
            </a:r>
          </a:p>
          <a:p>
            <a:pPr lvl="1"/>
            <a:r>
              <a:rPr lang="cs-CZ" dirty="0"/>
              <a:t> Vnímány jako nástroj dekarbonizace</a:t>
            </a:r>
          </a:p>
          <a:p>
            <a:pPr lvl="1"/>
            <a:r>
              <a:rPr lang="cs-CZ" dirty="0"/>
              <a:t> Obsaženy v zásadních strategických dokumentech EU a ČR</a:t>
            </a:r>
          </a:p>
          <a:p>
            <a:pPr lvl="1"/>
            <a:r>
              <a:rPr lang="cs-CZ" dirty="0"/>
              <a:t> Uplatňují se v prvních komerčních aplikacích</a:t>
            </a:r>
          </a:p>
          <a:p>
            <a:pPr lvl="1"/>
            <a:r>
              <a:rPr lang="cs-CZ" dirty="0"/>
              <a:t> Ve většině segmentů nutné veřejné kofinancování</a:t>
            </a:r>
          </a:p>
          <a:p>
            <a:pPr marL="447675" lvl="1" indent="-231775" defTabSz="544513"/>
            <a:r>
              <a:rPr lang="cs-CZ" dirty="0"/>
              <a:t> V následujícím období je připravena celá řada podpůrných instrumentů (IPCEI, IROP, OP Doprava, Inovační fond, Modernizační fond, Národní fond obnovy, OP TAK, OP JAK, Fond spravedlivé transformace)</a:t>
            </a:r>
          </a:p>
          <a:p>
            <a:pPr marL="215900" lvl="1" indent="0" defTabSz="544513">
              <a:spcBef>
                <a:spcPts val="600"/>
              </a:spcBef>
              <a:buNone/>
            </a:pPr>
            <a:endParaRPr lang="cs-CZ" dirty="0"/>
          </a:p>
          <a:p>
            <a:r>
              <a:rPr lang="cs-CZ" b="1" dirty="0"/>
              <a:t> Přetrvávající výzvy</a:t>
            </a:r>
          </a:p>
          <a:p>
            <a:pPr lvl="1"/>
            <a:r>
              <a:rPr lang="cs-CZ" dirty="0"/>
              <a:t> Vysoké pořizovací ceny technologií</a:t>
            </a:r>
          </a:p>
          <a:p>
            <a:pPr lvl="2"/>
            <a:r>
              <a:rPr lang="cs-CZ" dirty="0"/>
              <a:t> Významné snížení cen může přijít až s masovým nasazením</a:t>
            </a:r>
          </a:p>
          <a:p>
            <a:pPr lvl="1"/>
            <a:r>
              <a:rPr lang="cs-CZ" dirty="0"/>
              <a:t> Nezbytné pokračování podpory výzkumu a vývoje (především </a:t>
            </a:r>
            <a:r>
              <a:rPr lang="cs-CZ" dirty="0" err="1"/>
              <a:t>odprovozování</a:t>
            </a:r>
            <a:r>
              <a:rPr lang="cs-CZ" dirty="0"/>
              <a:t> technologií)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0D6EA7-4419-4BD5-9EDE-B65EEE1141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9363" y="7232054"/>
            <a:ext cx="8640070" cy="57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DA05070-E62E-4384-87E6-4FDD14E6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29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F33E4C-8E76-49FB-A4FE-C252F340A786}"/>
              </a:ext>
            </a:extLst>
          </p:cNvPr>
          <p:cNvSpPr txBox="1"/>
          <p:nvPr/>
        </p:nvSpPr>
        <p:spPr>
          <a:xfrm>
            <a:off x="10801350" y="3426261"/>
            <a:ext cx="8996075" cy="2554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defTabSz="18288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b="1">
                <a:solidFill>
                  <a:schemeClr val="tx2"/>
                </a:solidFill>
              </a:defRPr>
            </a:lvl1pPr>
            <a:lvl2pPr marL="432000" lvl="1" indent="-216000" defTabSz="18288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648000" lvl="2" indent="-216000" defTabSz="18288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  <a:lvl4pPr marL="864000" indent="-216000" defTabSz="18288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4pPr>
            <a:lvl5pPr marL="1080000" indent="-216000" defTabSz="18288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5pPr>
            <a:lvl6pPr marL="50292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6pPr>
            <a:lvl7pPr marL="59436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7pPr>
            <a:lvl8pPr marL="68580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8pPr>
            <a:lvl9pPr marL="7772400" indent="-457200" defTabSz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dirty="0"/>
              <a:t>Jak pokračovat?</a:t>
            </a:r>
          </a:p>
          <a:p>
            <a:pPr lvl="1"/>
            <a:r>
              <a:rPr lang="cs-CZ" dirty="0"/>
              <a:t> Realizovat pilotní projekty v různých měřítcích a s různou měrou tržní integrace</a:t>
            </a:r>
          </a:p>
          <a:p>
            <a:pPr lvl="2"/>
            <a:r>
              <a:rPr lang="cs-CZ" dirty="0"/>
              <a:t> Ověření technických parametrů</a:t>
            </a:r>
          </a:p>
          <a:p>
            <a:pPr lvl="2"/>
            <a:r>
              <a:rPr lang="cs-CZ" dirty="0"/>
              <a:t> Ověření ekonomických parametrů a odběratelsko-dodavatelských řetězců</a:t>
            </a:r>
          </a:p>
          <a:p>
            <a:pPr lvl="1"/>
            <a:r>
              <a:rPr lang="cs-CZ" dirty="0"/>
              <a:t> Podporovat zapojení firem v regionu do VaV - udržení českých firem v pozici dodavatele technologií </a:t>
            </a:r>
          </a:p>
        </p:txBody>
      </p:sp>
    </p:spTree>
    <p:extLst>
      <p:ext uri="{BB962C8B-B14F-4D97-AF65-F5344CB8AC3E}">
        <p14:creationId xmlns:p14="http://schemas.microsoft.com/office/powerpoint/2010/main" val="9786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099BB8-4A12-42B7-BBF9-CEBE3863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99" y="1030323"/>
            <a:ext cx="12092473" cy="2124075"/>
          </a:xfrm>
        </p:spPr>
        <p:txBody>
          <a:bodyPr/>
          <a:lstStyle/>
          <a:p>
            <a:r>
              <a:rPr lang="cs-CZ" dirty="0"/>
              <a:t>–  SYNERGIE PRO ENERGETIKU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E6C191-42CA-4515-975C-9B06C388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579" y="3615979"/>
            <a:ext cx="13645308" cy="360098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3200" b="1" dirty="0">
                <a:solidFill>
                  <a:srgbClr val="009AC7"/>
                </a:solidFill>
              </a:rPr>
              <a:t>ÚJV Řež </a:t>
            </a:r>
            <a:r>
              <a:rPr lang="cs-CZ" sz="3200" dirty="0">
                <a:solidFill>
                  <a:srgbClr val="6B6B6B"/>
                </a:solidFill>
              </a:rPr>
              <a:t>(www.ujv.cz)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3200" b="1" dirty="0">
                <a:solidFill>
                  <a:srgbClr val="009AC7"/>
                </a:solidFill>
              </a:rPr>
              <a:t>Centrum Výzkumu Řež</a:t>
            </a:r>
            <a:r>
              <a:rPr lang="cs-CZ" sz="3200" dirty="0">
                <a:solidFill>
                  <a:srgbClr val="009AC7"/>
                </a:solidFill>
              </a:rPr>
              <a:t> </a:t>
            </a:r>
            <a:r>
              <a:rPr lang="cs-CZ" sz="3200" dirty="0"/>
              <a:t>(www.cvrez.cz)</a:t>
            </a:r>
            <a:br>
              <a:rPr lang="cs-CZ" sz="3200" dirty="0"/>
            </a:br>
            <a:r>
              <a:rPr lang="cs-CZ" sz="3200" b="1" dirty="0">
                <a:solidFill>
                  <a:srgbClr val="009AC7"/>
                </a:solidFill>
              </a:rPr>
              <a:t>Výzkumný a zkušební ústav Plzeň</a:t>
            </a:r>
            <a:r>
              <a:rPr lang="cs-CZ" sz="3200" dirty="0">
                <a:solidFill>
                  <a:srgbClr val="009AC7"/>
                </a:solidFill>
              </a:rPr>
              <a:t> </a:t>
            </a:r>
            <a:r>
              <a:rPr lang="cs-CZ" sz="3200" dirty="0"/>
              <a:t>(www.vzuplzen.cz)</a:t>
            </a:r>
            <a:br>
              <a:rPr lang="cs-CZ" sz="3200" dirty="0"/>
            </a:br>
            <a:r>
              <a:rPr lang="cs-CZ" sz="3200" b="1" dirty="0">
                <a:solidFill>
                  <a:srgbClr val="009AC7"/>
                </a:solidFill>
              </a:rPr>
              <a:t>ŠKODA PRAHA</a:t>
            </a:r>
            <a:r>
              <a:rPr lang="cs-CZ" sz="3200" dirty="0">
                <a:solidFill>
                  <a:srgbClr val="009AC7"/>
                </a:solidFill>
              </a:rPr>
              <a:t> </a:t>
            </a:r>
            <a:r>
              <a:rPr lang="cs-CZ" sz="3200" dirty="0"/>
              <a:t>(www.skodapraha.cz)</a:t>
            </a:r>
          </a:p>
          <a:p>
            <a:endParaRPr lang="cs-CZ" sz="32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7706CB4-243E-445F-95EA-B8A4D2287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22FA-421E-4FA0-BBDE-AE379348C7F1}" type="slidenum">
              <a:rPr lang="cs-CZ" smtClean="0"/>
              <a:t>3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4D4E59-274D-45C0-AD33-9C7922EB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79" y="1516360"/>
            <a:ext cx="5835541" cy="1152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BE36B8-8C66-4877-A964-728A0B16F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79" y="7425687"/>
            <a:ext cx="1634382" cy="175495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2A8252B-39D1-43E7-9FB8-61DFDF93B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90" y="7344993"/>
            <a:ext cx="1438485" cy="175495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4D1B40-4758-4F6F-8C3A-109CFC977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04" y="7723867"/>
            <a:ext cx="1959595" cy="11585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42CF080-934E-4870-BC2C-C5BBA2C23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198" y="7651407"/>
            <a:ext cx="5883269" cy="114212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E1D14B0-66D3-4641-9999-58AC60F0F220}"/>
              </a:ext>
            </a:extLst>
          </p:cNvPr>
          <p:cNvSpPr/>
          <p:nvPr/>
        </p:nvSpPr>
        <p:spPr>
          <a:xfrm>
            <a:off x="1787525" y="10049524"/>
            <a:ext cx="19298861" cy="38175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216000" indent="-216000" defTabSz="18288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altLang="cs-CZ" sz="2600" b="1" dirty="0">
                <a:solidFill>
                  <a:schemeClr val="tx2"/>
                </a:solidFill>
              </a:rPr>
              <a:t>I</a:t>
            </a:r>
            <a:r>
              <a:rPr lang="en-US" altLang="cs-CZ" sz="2600" b="1" dirty="0" err="1">
                <a:solidFill>
                  <a:schemeClr val="tx2"/>
                </a:solidFill>
              </a:rPr>
              <a:t>nženýrsk</a:t>
            </a:r>
            <a:r>
              <a:rPr lang="cs-CZ" altLang="cs-CZ" sz="2600" b="1" dirty="0">
                <a:solidFill>
                  <a:schemeClr val="tx2"/>
                </a:solidFill>
              </a:rPr>
              <a:t>á</a:t>
            </a:r>
            <a:r>
              <a:rPr lang="en-US" altLang="cs-CZ" sz="2600" b="1" dirty="0">
                <a:solidFill>
                  <a:schemeClr val="tx2"/>
                </a:solidFill>
              </a:rPr>
              <a:t>, </a:t>
            </a:r>
            <a:r>
              <a:rPr lang="en-US" altLang="cs-CZ" sz="2600" b="1" dirty="0" err="1">
                <a:solidFill>
                  <a:schemeClr val="tx2"/>
                </a:solidFill>
              </a:rPr>
              <a:t>projekční</a:t>
            </a:r>
            <a:r>
              <a:rPr lang="en-US" altLang="cs-CZ" sz="2600" b="1" dirty="0">
                <a:solidFill>
                  <a:schemeClr val="tx2"/>
                </a:solidFill>
              </a:rPr>
              <a:t>, </a:t>
            </a:r>
            <a:r>
              <a:rPr lang="en-US" altLang="cs-CZ" sz="2600" b="1" dirty="0" err="1">
                <a:solidFill>
                  <a:schemeClr val="tx2"/>
                </a:solidFill>
              </a:rPr>
              <a:t>analytick</a:t>
            </a:r>
            <a:r>
              <a:rPr lang="cs-CZ" altLang="cs-CZ" sz="2600" b="1" dirty="0">
                <a:solidFill>
                  <a:schemeClr val="tx2"/>
                </a:solidFill>
              </a:rPr>
              <a:t>á</a:t>
            </a:r>
            <a:r>
              <a:rPr lang="en-US" altLang="cs-CZ" sz="2600" b="1" dirty="0">
                <a:solidFill>
                  <a:schemeClr val="tx2"/>
                </a:solidFill>
              </a:rPr>
              <a:t> a </a:t>
            </a:r>
            <a:r>
              <a:rPr lang="en-US" altLang="cs-CZ" sz="2600" b="1" dirty="0" err="1">
                <a:solidFill>
                  <a:schemeClr val="tx2"/>
                </a:solidFill>
              </a:rPr>
              <a:t>vědeck</a:t>
            </a:r>
            <a:r>
              <a:rPr lang="cs-CZ" altLang="cs-CZ" sz="2600" b="1" dirty="0">
                <a:solidFill>
                  <a:schemeClr val="tx2"/>
                </a:solidFill>
              </a:rPr>
              <a:t>á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podpor</a:t>
            </a:r>
            <a:r>
              <a:rPr lang="cs-CZ" altLang="cs-CZ" sz="2600" b="1" dirty="0">
                <a:solidFill>
                  <a:schemeClr val="tx2"/>
                </a:solidFill>
              </a:rPr>
              <a:t>a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při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provozu</a:t>
            </a:r>
            <a:r>
              <a:rPr lang="en-US" altLang="cs-CZ" sz="2600" b="1" dirty="0">
                <a:solidFill>
                  <a:schemeClr val="tx2"/>
                </a:solidFill>
              </a:rPr>
              <a:t> a </a:t>
            </a:r>
            <a:r>
              <a:rPr lang="en-US" altLang="cs-CZ" sz="2600" b="1" dirty="0" err="1">
                <a:solidFill>
                  <a:schemeClr val="tx2"/>
                </a:solidFill>
              </a:rPr>
              <a:t>nové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výstavbě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energetických</a:t>
            </a:r>
            <a:r>
              <a:rPr lang="en-US" altLang="cs-CZ" sz="2600" b="1" dirty="0">
                <a:solidFill>
                  <a:schemeClr val="tx2"/>
                </a:solidFill>
              </a:rPr>
              <a:t> a </a:t>
            </a:r>
            <a:r>
              <a:rPr lang="en-US" altLang="cs-CZ" sz="2600" b="1" dirty="0" err="1">
                <a:solidFill>
                  <a:schemeClr val="tx2"/>
                </a:solidFill>
              </a:rPr>
              <a:t>jaderných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zařízen</a:t>
            </a:r>
            <a:r>
              <a:rPr lang="cs-CZ" altLang="cs-CZ" sz="2600" b="1" dirty="0">
                <a:solidFill>
                  <a:schemeClr val="tx2"/>
                </a:solidFill>
              </a:rPr>
              <a:t>í</a:t>
            </a:r>
          </a:p>
          <a:p>
            <a:pPr defTabSz="1828800">
              <a:buClr>
                <a:schemeClr val="accent2"/>
              </a:buClr>
            </a:pPr>
            <a:endParaRPr lang="cs-CZ" altLang="cs-CZ" sz="2600" b="1" dirty="0">
              <a:solidFill>
                <a:schemeClr val="tx2"/>
              </a:solidFill>
            </a:endParaRPr>
          </a:p>
          <a:p>
            <a:pPr marL="216000" indent="-216000" defTabSz="18288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altLang="cs-CZ" sz="2600" b="1" dirty="0">
                <a:solidFill>
                  <a:schemeClr val="tx2"/>
                </a:solidFill>
              </a:rPr>
              <a:t>K</a:t>
            </a:r>
            <a:r>
              <a:rPr lang="en-US" altLang="cs-CZ" sz="2600" b="1" dirty="0" err="1">
                <a:solidFill>
                  <a:schemeClr val="tx2"/>
                </a:solidFill>
              </a:rPr>
              <a:t>omplexní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vědecko</a:t>
            </a:r>
            <a:r>
              <a:rPr lang="cs-CZ" altLang="cs-CZ" sz="2600" b="1" dirty="0">
                <a:solidFill>
                  <a:schemeClr val="tx2"/>
                </a:solidFill>
              </a:rPr>
              <a:t>-</a:t>
            </a:r>
            <a:r>
              <a:rPr lang="en-US" altLang="cs-CZ" sz="2600" b="1" dirty="0" err="1">
                <a:solidFill>
                  <a:schemeClr val="tx2"/>
                </a:solidFill>
              </a:rPr>
              <a:t>výzkumné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služby</a:t>
            </a:r>
            <a:r>
              <a:rPr lang="en-US" altLang="cs-CZ" sz="2600" b="1" dirty="0">
                <a:solidFill>
                  <a:schemeClr val="tx2"/>
                </a:solidFill>
              </a:rPr>
              <a:t> v </a:t>
            </a:r>
            <a:r>
              <a:rPr lang="en-US" altLang="cs-CZ" sz="2600" b="1" dirty="0" err="1">
                <a:solidFill>
                  <a:schemeClr val="tx2"/>
                </a:solidFill>
              </a:rPr>
              <a:t>oblasti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využití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jaderné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energie</a:t>
            </a:r>
            <a:r>
              <a:rPr lang="en-US" altLang="cs-CZ" sz="2600" b="1" dirty="0">
                <a:solidFill>
                  <a:schemeClr val="tx2"/>
                </a:solidFill>
              </a:rPr>
              <a:t> a </a:t>
            </a:r>
            <a:r>
              <a:rPr lang="en-US" altLang="cs-CZ" sz="2600" b="1" dirty="0" err="1">
                <a:solidFill>
                  <a:schemeClr val="tx2"/>
                </a:solidFill>
              </a:rPr>
              <a:t>zdrojů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ionizujícího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záření</a:t>
            </a:r>
            <a:endParaRPr lang="cs-CZ" altLang="cs-CZ" sz="2600" b="1" dirty="0">
              <a:solidFill>
                <a:schemeClr val="tx2"/>
              </a:solidFill>
            </a:endParaRPr>
          </a:p>
          <a:p>
            <a:pPr defTabSz="1828800">
              <a:buClr>
                <a:schemeClr val="accent2"/>
              </a:buClr>
            </a:pPr>
            <a:endParaRPr lang="en-US" altLang="cs-CZ" sz="2600" b="1" dirty="0">
              <a:solidFill>
                <a:schemeClr val="tx2"/>
              </a:solidFill>
            </a:endParaRPr>
          </a:p>
          <a:p>
            <a:pPr marL="216000" indent="-216000" defTabSz="182880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altLang="cs-CZ" sz="2600" b="1" dirty="0">
                <a:solidFill>
                  <a:schemeClr val="tx2"/>
                </a:solidFill>
              </a:rPr>
              <a:t>O</a:t>
            </a:r>
            <a:r>
              <a:rPr lang="en-US" altLang="cs-CZ" sz="2600" b="1" dirty="0" err="1">
                <a:solidFill>
                  <a:schemeClr val="tx2"/>
                </a:solidFill>
              </a:rPr>
              <a:t>dborn</a:t>
            </a:r>
            <a:r>
              <a:rPr lang="cs-CZ" altLang="cs-CZ" sz="2600" b="1" dirty="0">
                <a:solidFill>
                  <a:schemeClr val="tx2"/>
                </a:solidFill>
              </a:rPr>
              <a:t>á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autorit</a:t>
            </a:r>
            <a:r>
              <a:rPr lang="cs-CZ" altLang="cs-CZ" sz="2600" b="1" dirty="0">
                <a:solidFill>
                  <a:schemeClr val="tx2"/>
                </a:solidFill>
              </a:rPr>
              <a:t>a</a:t>
            </a:r>
            <a:r>
              <a:rPr lang="en-US" altLang="cs-CZ" sz="2600" b="1" dirty="0">
                <a:solidFill>
                  <a:schemeClr val="tx2"/>
                </a:solidFill>
              </a:rPr>
              <a:t> a </a:t>
            </a:r>
            <a:r>
              <a:rPr lang="en-US" altLang="cs-CZ" sz="2600" b="1" dirty="0" err="1">
                <a:solidFill>
                  <a:schemeClr val="tx2"/>
                </a:solidFill>
              </a:rPr>
              <a:t>propag</a:t>
            </a:r>
            <a:r>
              <a:rPr lang="cs-CZ" altLang="cs-CZ" sz="2600" b="1" dirty="0">
                <a:solidFill>
                  <a:schemeClr val="tx2"/>
                </a:solidFill>
              </a:rPr>
              <a:t>á</a:t>
            </a:r>
            <a:r>
              <a:rPr lang="en-US" altLang="cs-CZ" sz="2600" b="1" dirty="0">
                <a:solidFill>
                  <a:schemeClr val="tx2"/>
                </a:solidFill>
              </a:rPr>
              <a:t>tor</a:t>
            </a:r>
            <a:r>
              <a:rPr lang="cs-CZ" altLang="cs-CZ" sz="2600" b="1" dirty="0">
                <a:solidFill>
                  <a:schemeClr val="tx2"/>
                </a:solidFill>
              </a:rPr>
              <a:t> mírového </a:t>
            </a:r>
            <a:r>
              <a:rPr lang="en-US" altLang="cs-CZ" sz="2600" b="1" dirty="0" err="1">
                <a:solidFill>
                  <a:schemeClr val="tx2"/>
                </a:solidFill>
              </a:rPr>
              <a:t>využití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ionizujícího</a:t>
            </a:r>
            <a:r>
              <a:rPr lang="en-US" altLang="cs-CZ" sz="2600" b="1" dirty="0">
                <a:solidFill>
                  <a:schemeClr val="tx2"/>
                </a:solidFill>
              </a:rPr>
              <a:t> </a:t>
            </a:r>
            <a:r>
              <a:rPr lang="en-US" altLang="cs-CZ" sz="2600" b="1" dirty="0" err="1">
                <a:solidFill>
                  <a:schemeClr val="tx2"/>
                </a:solidFill>
              </a:rPr>
              <a:t>zářen</a:t>
            </a:r>
            <a:r>
              <a:rPr lang="cs-CZ" altLang="cs-CZ" sz="2600" b="1" dirty="0">
                <a:solidFill>
                  <a:schemeClr val="tx2"/>
                </a:solidFill>
              </a:rPr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3467236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39CECEF8-C7EB-439D-A622-77DC71DC5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ÚJV Řež, a. s.</a:t>
            </a:r>
            <a:br>
              <a:rPr lang="cs-CZ" dirty="0"/>
            </a:br>
            <a:r>
              <a:rPr lang="cs-CZ" dirty="0"/>
              <a:t>Hlavní 130, Řež</a:t>
            </a:r>
            <a:br>
              <a:rPr lang="cs-CZ" dirty="0"/>
            </a:br>
            <a:r>
              <a:rPr lang="cs-CZ" dirty="0"/>
              <a:t>250 68 Husinec</a:t>
            </a:r>
            <a:br>
              <a:rPr lang="cs-CZ" dirty="0"/>
            </a:br>
            <a:br>
              <a:rPr lang="cs-CZ" dirty="0"/>
            </a:br>
            <a:r>
              <a:rPr lang="cs-CZ" dirty="0"/>
              <a:t>tel.: +420 266 173 441</a:t>
            </a:r>
            <a:br>
              <a:rPr lang="cs-CZ" dirty="0"/>
            </a:br>
            <a:r>
              <a:rPr lang="cs-CZ" dirty="0"/>
              <a:t>e-mail: sales@ujv.cz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4259687-205E-4022-A74D-7769A88CD7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70F8A2-9E4C-44E4-B8D5-BF9F965EFC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51" y="2552745"/>
            <a:ext cx="13329138" cy="99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9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B970E-1D46-43AB-85DE-23262D5E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Vodíkové technologie v ÚJV Řež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951FA-9CF5-41E7-8284-FAE93F3D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5" y="3076940"/>
            <a:ext cx="18079893" cy="9736359"/>
          </a:xfrm>
        </p:spPr>
        <p:txBody>
          <a:bodyPr>
            <a:normAutofit/>
          </a:bodyPr>
          <a:lstStyle/>
          <a:p>
            <a:r>
              <a:rPr lang="cs-CZ" sz="3200" b="1" dirty="0"/>
              <a:t> Současný stav</a:t>
            </a:r>
          </a:p>
          <a:p>
            <a:pPr marL="712788" lvl="1" indent="-496888"/>
            <a:r>
              <a:rPr lang="cs-CZ" sz="3200" dirty="0"/>
              <a:t>Výzkum, vývoj a demonstrační projekty déle než 10 let (TriHyBus od roku 2008)</a:t>
            </a:r>
          </a:p>
          <a:p>
            <a:pPr marL="712788" lvl="1" indent="-496888"/>
            <a:r>
              <a:rPr lang="cs-CZ" sz="3200" dirty="0"/>
              <a:t>Provozovatel první plnicí stanice vodíku v ČR (Neratovice)</a:t>
            </a:r>
          </a:p>
          <a:p>
            <a:pPr marL="712788" lvl="1" indent="-496888"/>
            <a:r>
              <a:rPr lang="cs-CZ" sz="3200" dirty="0"/>
              <a:t>ÚJV Řež zastává klíčovou roli v rámci České vodíkové technologické platformy</a:t>
            </a:r>
          </a:p>
          <a:p>
            <a:pPr marL="804863" lvl="2" indent="-373063"/>
            <a:r>
              <a:rPr lang="cs-CZ" sz="3200" dirty="0"/>
              <a:t>mj. spolupráce na aktualizaci Národního akčního plánu čisté mobility ČR</a:t>
            </a:r>
          </a:p>
          <a:p>
            <a:pPr marL="712788" lvl="1" indent="-496888"/>
            <a:r>
              <a:rPr lang="cs-CZ" sz="3200" dirty="0"/>
              <a:t>Spolupráce na organizaci konference Hydrogen </a:t>
            </a:r>
            <a:r>
              <a:rPr lang="cs-CZ" sz="3200" dirty="0" err="1"/>
              <a:t>Days</a:t>
            </a:r>
            <a:endParaRPr lang="cs-CZ" sz="3200" dirty="0"/>
          </a:p>
          <a:p>
            <a:pPr marL="215900" lvl="1" indent="0">
              <a:buNone/>
            </a:pPr>
            <a:endParaRPr lang="cs-CZ" sz="3200" dirty="0"/>
          </a:p>
          <a:p>
            <a:r>
              <a:rPr lang="cs-CZ" sz="3200" b="1" dirty="0"/>
              <a:t> Nabízené služby</a:t>
            </a:r>
          </a:p>
          <a:p>
            <a:pPr marL="712788" lvl="1" indent="-496888"/>
            <a:r>
              <a:rPr lang="cs-CZ" sz="3200" dirty="0"/>
              <a:t>Projekční a inženýrské činnosti (divize Energoprojekt), dodávky na klíč (ŠKODA PRAHA)</a:t>
            </a:r>
          </a:p>
          <a:p>
            <a:pPr marL="712788" lvl="1" indent="-496888"/>
            <a:r>
              <a:rPr lang="cs-CZ" sz="3200" dirty="0"/>
              <a:t>Studie pro objednatele a provozovatele veřejné dopravy </a:t>
            </a:r>
          </a:p>
          <a:p>
            <a:pPr marL="928788" lvl="2" indent="-496888">
              <a:spcBef>
                <a:spcPts val="0"/>
              </a:spcBef>
            </a:pPr>
            <a:r>
              <a:rPr lang="cs-CZ" sz="3200" dirty="0"/>
              <a:t>Reference: Dopravní podnik města Olomouce, Krajský úřad Ústeckého kraje, ROPID </a:t>
            </a:r>
          </a:p>
          <a:p>
            <a:pPr marL="431900" lvl="2" indent="0" defTabSz="992188">
              <a:spcBef>
                <a:spcPts val="0"/>
              </a:spcBef>
              <a:buNone/>
            </a:pPr>
            <a:r>
              <a:rPr lang="cs-CZ" sz="3200" dirty="0"/>
              <a:t>	(Praha a Středočeský kraj)</a:t>
            </a:r>
          </a:p>
          <a:p>
            <a:pPr marL="712788" lvl="1" indent="-496888"/>
            <a:r>
              <a:rPr lang="cs-CZ" sz="3200" dirty="0"/>
              <a:t>Posuzování dopadů životního cyklu energetických technologií a čisté mobility</a:t>
            </a:r>
          </a:p>
          <a:p>
            <a:pPr marL="712788" lvl="1" indent="-496888"/>
            <a:r>
              <a:rPr lang="cs-CZ" sz="3200" dirty="0"/>
              <a:t>Spolupráce při přípravě a realizaci projektů velkého rozsahu </a:t>
            </a:r>
          </a:p>
          <a:p>
            <a:pPr marL="712788" lvl="1" indent="-496888"/>
            <a:r>
              <a:rPr lang="cs-CZ" sz="3200" dirty="0"/>
              <a:t>Studie proveditelnosti pro akumulaci tepelné a elektrické energie na EMě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37FEF26-5365-41A0-A060-152F9EDA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43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10ADF9-1834-402F-8E76-488F7970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Vodíkové projekty ve skupině ČEZ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4E11652-CE9D-446F-9B3C-748769D69F9E}"/>
              </a:ext>
            </a:extLst>
          </p:cNvPr>
          <p:cNvGrpSpPr/>
          <p:nvPr/>
        </p:nvGrpSpPr>
        <p:grpSpPr>
          <a:xfrm>
            <a:off x="530331" y="4551496"/>
            <a:ext cx="20119760" cy="7491333"/>
            <a:chOff x="617357" y="2295974"/>
            <a:chExt cx="10699931" cy="4207588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BC29F8BA-F02A-4841-A8D5-7555021AA0ED}"/>
                </a:ext>
              </a:extLst>
            </p:cNvPr>
            <p:cNvSpPr txBox="1"/>
            <p:nvPr/>
          </p:nvSpPr>
          <p:spPr>
            <a:xfrm>
              <a:off x="633368" y="2302128"/>
              <a:ext cx="1862101" cy="38472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400" b="1" dirty="0"/>
                <a:t>ČEZ, a.s.</a:t>
              </a:r>
            </a:p>
          </p:txBody>
        </p:sp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9B81919-2E85-46DF-B847-BD90759C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804" y="5860718"/>
              <a:ext cx="756287" cy="642844"/>
            </a:xfrm>
            <a:prstGeom prst="rect">
              <a:avLst/>
            </a:prstGeom>
          </p:spPr>
        </p:pic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E52491E-57F5-48B7-BCA5-28EE54FB2388}"/>
                </a:ext>
              </a:extLst>
            </p:cNvPr>
            <p:cNvGrpSpPr/>
            <p:nvPr/>
          </p:nvGrpSpPr>
          <p:grpSpPr>
            <a:xfrm>
              <a:off x="617357" y="2874713"/>
              <a:ext cx="10699931" cy="2751972"/>
              <a:chOff x="617357" y="2874713"/>
              <a:chExt cx="10699931" cy="2751972"/>
            </a:xfrm>
          </p:grpSpPr>
          <p:grpSp>
            <p:nvGrpSpPr>
              <p:cNvPr id="18" name="Skupina 17">
                <a:extLst>
                  <a:ext uri="{FF2B5EF4-FFF2-40B4-BE49-F238E27FC236}">
                    <a16:creationId xmlns:a16="http://schemas.microsoft.com/office/drawing/2014/main" id="{11F48F46-F6F1-45B9-835D-914845309FE1}"/>
                  </a:ext>
                </a:extLst>
              </p:cNvPr>
              <p:cNvGrpSpPr/>
              <p:nvPr/>
            </p:nvGrpSpPr>
            <p:grpSpPr>
              <a:xfrm>
                <a:off x="617357" y="2874713"/>
                <a:ext cx="10699931" cy="554287"/>
                <a:chOff x="622156" y="1924339"/>
                <a:chExt cx="10699931" cy="554287"/>
              </a:xfrm>
            </p:grpSpPr>
            <p:sp>
              <p:nvSpPr>
                <p:cNvPr id="24" name="TextovéPole 23">
                  <a:extLst>
                    <a:ext uri="{FF2B5EF4-FFF2-40B4-BE49-F238E27FC236}">
                      <a16:creationId xmlns:a16="http://schemas.microsoft.com/office/drawing/2014/main" id="{C63C2A94-FA60-4426-83C8-E176F0B9E8E0}"/>
                    </a:ext>
                  </a:extLst>
                </p:cNvPr>
                <p:cNvSpPr txBox="1"/>
                <p:nvPr/>
              </p:nvSpPr>
              <p:spPr>
                <a:xfrm>
                  <a:off x="622156" y="1924339"/>
                  <a:ext cx="1868400" cy="47705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800" b="1" dirty="0">
                      <a:solidFill>
                        <a:schemeClr val="bg1"/>
                      </a:solidFill>
                    </a:rPr>
                    <a:t>Integrované pilotní projekty</a:t>
                  </a:r>
                </a:p>
              </p:txBody>
            </p:sp>
            <p:sp>
              <p:nvSpPr>
                <p:cNvPr id="25" name="TextovéPole 24">
                  <a:extLst>
                    <a:ext uri="{FF2B5EF4-FFF2-40B4-BE49-F238E27FC236}">
                      <a16:creationId xmlns:a16="http://schemas.microsoft.com/office/drawing/2014/main" id="{D4FFD14A-029E-4D42-9FC6-5384F711ED2D}"/>
                    </a:ext>
                  </a:extLst>
                </p:cNvPr>
                <p:cNvSpPr txBox="1"/>
                <p:nvPr/>
              </p:nvSpPr>
              <p:spPr>
                <a:xfrm>
                  <a:off x="2828925" y="1924339"/>
                  <a:ext cx="1868400" cy="553998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cs-CZ" sz="2800" b="1" dirty="0">
                      <a:solidFill>
                        <a:schemeClr val="bg1"/>
                      </a:solidFill>
                    </a:rPr>
                    <a:t>Výzkum a vývoj</a:t>
                  </a:r>
                </a:p>
              </p:txBody>
            </p:sp>
            <p:sp>
              <p:nvSpPr>
                <p:cNvPr id="26" name="TextovéPole 25">
                  <a:extLst>
                    <a:ext uri="{FF2B5EF4-FFF2-40B4-BE49-F238E27FC236}">
                      <a16:creationId xmlns:a16="http://schemas.microsoft.com/office/drawing/2014/main" id="{7A743370-3B90-484D-B26F-F3EA758D22B3}"/>
                    </a:ext>
                  </a:extLst>
                </p:cNvPr>
                <p:cNvSpPr txBox="1"/>
                <p:nvPr/>
              </p:nvSpPr>
              <p:spPr>
                <a:xfrm>
                  <a:off x="5035694" y="1924339"/>
                  <a:ext cx="1868400" cy="553998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cs-CZ" sz="2800" b="1" dirty="0">
                      <a:solidFill>
                        <a:schemeClr val="bg1"/>
                      </a:solidFill>
                    </a:rPr>
                    <a:t>Projektování, inženýring</a:t>
                  </a:r>
                </a:p>
              </p:txBody>
            </p:sp>
            <p:sp>
              <p:nvSpPr>
                <p:cNvPr id="27" name="TextovéPole 26">
                  <a:extLst>
                    <a:ext uri="{FF2B5EF4-FFF2-40B4-BE49-F238E27FC236}">
                      <a16:creationId xmlns:a16="http://schemas.microsoft.com/office/drawing/2014/main" id="{5C9898F0-BC1D-4835-A337-1CD5B5DDBB26}"/>
                    </a:ext>
                  </a:extLst>
                </p:cNvPr>
                <p:cNvSpPr txBox="1"/>
                <p:nvPr/>
              </p:nvSpPr>
              <p:spPr>
                <a:xfrm>
                  <a:off x="7242463" y="1924339"/>
                  <a:ext cx="1867478" cy="553998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cs-CZ" sz="2800" b="1" dirty="0">
                      <a:solidFill>
                        <a:schemeClr val="bg1"/>
                      </a:solidFill>
                    </a:rPr>
                    <a:t>Dodávky investičních celků</a:t>
                  </a:r>
                </a:p>
              </p:txBody>
            </p:sp>
            <p:sp>
              <p:nvSpPr>
                <p:cNvPr id="28" name="TextovéPole 27">
                  <a:extLst>
                    <a:ext uri="{FF2B5EF4-FFF2-40B4-BE49-F238E27FC236}">
                      <a16:creationId xmlns:a16="http://schemas.microsoft.com/office/drawing/2014/main" id="{3A64A52F-358A-4B63-871A-22842BB1DD6F}"/>
                    </a:ext>
                  </a:extLst>
                </p:cNvPr>
                <p:cNvSpPr txBox="1"/>
                <p:nvPr/>
              </p:nvSpPr>
              <p:spPr>
                <a:xfrm>
                  <a:off x="9454609" y="1924628"/>
                  <a:ext cx="1867478" cy="553998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lang="cs-CZ" sz="2800" b="1" dirty="0">
                      <a:solidFill>
                        <a:schemeClr val="bg1"/>
                      </a:solidFill>
                    </a:rPr>
                    <a:t>Zákaznická řešení</a:t>
                  </a:r>
                </a:p>
              </p:txBody>
            </p:sp>
          </p:grp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0687D648-BD8C-4D91-9899-29C807025A4F}"/>
                  </a:ext>
                </a:extLst>
              </p:cNvPr>
              <p:cNvSpPr txBox="1"/>
              <p:nvPr/>
            </p:nvSpPr>
            <p:spPr>
              <a:xfrm>
                <a:off x="5030895" y="3428711"/>
                <a:ext cx="1862101" cy="2197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Studie proveditelnosti 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Dokumentace pro územní a stavební řízení na vodíkové projekty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Zadávací dokumentace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Vybrané části dokumentace pro provedení stavby</a:t>
                </a:r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62DBFAAE-B2C0-4CA9-8EC0-E4E0D8536548}"/>
                  </a:ext>
                </a:extLst>
              </p:cNvPr>
              <p:cNvSpPr txBox="1"/>
              <p:nvPr/>
            </p:nvSpPr>
            <p:spPr>
              <a:xfrm>
                <a:off x="2827275" y="3428711"/>
                <a:ext cx="1862101" cy="2197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Aplikovaný výzkum v oblasti vodíkové techniky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Demonstrační projekty v oblasti mobility a ukládání energie již od roku 2008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Vývoj metodik a postupů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Materiálový výzkum a akreditované laboratoře</a:t>
                </a:r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CB9DBA07-A3CD-4191-8475-2E93A9CD42B5}"/>
                  </a:ext>
                </a:extLst>
              </p:cNvPr>
              <p:cNvSpPr txBox="1"/>
              <p:nvPr/>
            </p:nvSpPr>
            <p:spPr>
              <a:xfrm>
                <a:off x="7239891" y="3428711"/>
                <a:ext cx="1865251" cy="2197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Základní návrh větších investičních celků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Studie proveditelnosti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Dodávka zařízení a výstavba</a:t>
                </a:r>
              </a:p>
            </p:txBody>
          </p:sp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C5DC05DE-3CFF-4C8E-B7BB-9BD027A00FC8}"/>
                  </a:ext>
                </a:extLst>
              </p:cNvPr>
              <p:cNvSpPr txBox="1"/>
              <p:nvPr/>
            </p:nvSpPr>
            <p:spPr>
              <a:xfrm>
                <a:off x="623655" y="3428711"/>
                <a:ext cx="1862101" cy="2197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Rozvoj pilotních projektů, zejména v oblasti dopravy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Ucelený řetězec výroba – distribuce – spotřeba</a:t>
                </a:r>
              </a:p>
              <a:p>
                <a:pPr marL="355600" indent="-355600" fontAlgn="ctr">
                  <a:lnSpc>
                    <a:spcPct val="115000"/>
                  </a:lnSpc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Zaměření na zelený (nízkoemisní) vodík</a:t>
                </a:r>
              </a:p>
            </p:txBody>
          </p:sp>
          <p:sp>
            <p:nvSpPr>
              <p:cNvPr id="23" name="TextovéPole 22">
                <a:extLst>
                  <a:ext uri="{FF2B5EF4-FFF2-40B4-BE49-F238E27FC236}">
                    <a16:creationId xmlns:a16="http://schemas.microsoft.com/office/drawing/2014/main" id="{98426063-CD0C-4963-8C68-117F792B4EE2}"/>
                  </a:ext>
                </a:extLst>
              </p:cNvPr>
              <p:cNvSpPr txBox="1"/>
              <p:nvPr/>
            </p:nvSpPr>
            <p:spPr>
              <a:xfrm>
                <a:off x="9455187" y="3428711"/>
                <a:ext cx="1862101" cy="219797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355600" indent="-355600" fontAlgn="ctr"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Obchodní vztahy s B2B klienty, k</a:t>
                </a: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ompletní nabídka ESCO řešení</a:t>
                </a:r>
              </a:p>
              <a:p>
                <a:pPr marL="355600" indent="-355600" fontAlgn="ctr"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</a:rPr>
                  <a:t>Komplexní</a:t>
                </a: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energetické </a:t>
                </a:r>
                <a:r>
                  <a:rPr lang="cs-CZ" sz="2000" dirty="0">
                    <a:latin typeface="Calibri" panose="020F0502020204030204" pitchFamily="34" charset="0"/>
                  </a:rPr>
                  <a:t>koncepce</a:t>
                </a: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 včetně využití vodíku</a:t>
                </a:r>
              </a:p>
              <a:p>
                <a:pPr marL="355600" indent="-355600" fontAlgn="ctr"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Dodávka zeleného vodíku jako služba, včetně zdrojů OZE</a:t>
                </a:r>
              </a:p>
              <a:p>
                <a:pPr marL="355600" indent="-355600" fontAlgn="ctr">
                  <a:buSzPts val="1000"/>
                  <a:buFont typeface="Symbol" panose="05050102010706020507" pitchFamily="18" charset="2"/>
                  <a:buChar char=""/>
                  <a:tabLst>
                    <a:tab pos="914400" algn="l"/>
                  </a:tabLst>
                </a:pPr>
                <a:r>
                  <a:rPr lang="cs-CZ" sz="20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Výstavbová část pro vodíkové plnící stanice </a:t>
                </a:r>
              </a:p>
            </p:txBody>
          </p:sp>
        </p:grpSp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61693A2A-7544-40A7-B662-B4E3266F3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843" y="5884366"/>
              <a:ext cx="1219202" cy="609601"/>
            </a:xfrm>
            <a:prstGeom prst="rect">
              <a:avLst/>
            </a:prstGeom>
          </p:spPr>
        </p:pic>
        <p:pic>
          <p:nvPicPr>
            <p:cNvPr id="11" name="Obrázek 10" descr="Obsah obrázku text&#10;&#10;Popis byl vytvořen automaticky">
              <a:extLst>
                <a:ext uri="{FF2B5EF4-FFF2-40B4-BE49-F238E27FC236}">
                  <a16:creationId xmlns:a16="http://schemas.microsoft.com/office/drawing/2014/main" id="{1276049D-93CF-4B4D-B98F-04707591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3124" y="5911496"/>
              <a:ext cx="1569749" cy="555953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B9859431-FF6C-4F95-BEB2-4691957F682F}"/>
                </a:ext>
              </a:extLst>
            </p:cNvPr>
            <p:cNvSpPr txBox="1"/>
            <p:nvPr/>
          </p:nvSpPr>
          <p:spPr>
            <a:xfrm>
              <a:off x="9433799" y="2348295"/>
              <a:ext cx="18684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/>
                <a:t>ČEZ ESCO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94099175-6023-4DB1-BBCC-9200D3C885E6}"/>
                </a:ext>
              </a:extLst>
            </p:cNvPr>
            <p:cNvSpPr txBox="1"/>
            <p:nvPr/>
          </p:nvSpPr>
          <p:spPr>
            <a:xfrm>
              <a:off x="2824126" y="2302129"/>
              <a:ext cx="2575188" cy="39395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cs-CZ" sz="3200" b="1" dirty="0"/>
                <a:t>ÚJV Řež a CVŘ</a:t>
              </a: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B75BE00-6ABE-4B97-A105-497EC6C7DB6D}"/>
                </a:ext>
              </a:extLst>
            </p:cNvPr>
            <p:cNvSpPr txBox="1"/>
            <p:nvPr/>
          </p:nvSpPr>
          <p:spPr>
            <a:xfrm>
              <a:off x="5529944" y="2309506"/>
              <a:ext cx="3563524" cy="38657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cs-CZ" sz="3200" b="1" dirty="0"/>
                <a:t>Škoda Praha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E1F45F1-3F0A-4147-BB89-92B54FC10E93}"/>
                </a:ext>
              </a:extLst>
            </p:cNvPr>
            <p:cNvSpPr txBox="1"/>
            <p:nvPr/>
          </p:nvSpPr>
          <p:spPr>
            <a:xfrm>
              <a:off x="9455187" y="2295974"/>
              <a:ext cx="1862101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cs-CZ" sz="3200" b="1" dirty="0"/>
                <a:t>ČEZ ESCO</a:t>
              </a:r>
            </a:p>
          </p:txBody>
        </p:sp>
        <p:pic>
          <p:nvPicPr>
            <p:cNvPr id="17" name="Obrázek 16" descr="Obsah obrázku text&#10;&#10;Popis byl vytvořen automaticky">
              <a:extLst>
                <a:ext uri="{FF2B5EF4-FFF2-40B4-BE49-F238E27FC236}">
                  <a16:creationId xmlns:a16="http://schemas.microsoft.com/office/drawing/2014/main" id="{631D3F6B-BEE3-44DB-AC9C-545B94D0D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40"/>
            <a:stretch/>
          </p:blipFill>
          <p:spPr>
            <a:xfrm>
              <a:off x="1206526" y="5911191"/>
              <a:ext cx="690061" cy="555953"/>
            </a:xfrm>
            <a:prstGeom prst="rect">
              <a:avLst/>
            </a:prstGeom>
          </p:spPr>
        </p:pic>
      </p:grpSp>
      <p:pic>
        <p:nvPicPr>
          <p:cNvPr id="29" name="Obrázek 28">
            <a:extLst>
              <a:ext uri="{FF2B5EF4-FFF2-40B4-BE49-F238E27FC236}">
                <a16:creationId xmlns:a16="http://schemas.microsoft.com/office/drawing/2014/main" id="{24D07148-249B-4CE2-9E3B-233C9B5B1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82" y="11065054"/>
            <a:ext cx="1427557" cy="142755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C1A1E9-5C1B-495D-8B5C-26051871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013" y="11017378"/>
            <a:ext cx="1422094" cy="1208780"/>
          </a:xfrm>
          <a:prstGeom prst="rect">
            <a:avLst/>
          </a:prstGeom>
        </p:spPr>
      </p:pic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8D24C5D0-C7DE-41B6-9684-8865D294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>
                <a:solidFill>
                  <a:schemeClr val="tx1"/>
                </a:solidFill>
              </a:rPr>
              <a:t>5</a:t>
            </a:fld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cs-CZ"/>
            </a:defPPr>
            <a:lvl1pPr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3131" indent="613074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2890" indent="1222832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2648" indent="1832591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407" indent="2442350" algn="l" defTabSz="121289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477202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572643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6680835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7635240" algn="l" defTabSz="190881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Vodíkové hospodářství - princip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62E68CA-28D4-4B31-91C0-7393E8A7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6</a:t>
            </a:fld>
            <a:endParaRPr lang="cs-CZ" dirty="0"/>
          </a:p>
        </p:txBody>
      </p:sp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316D360-DD2B-44EA-924A-7EDE60880D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233B274-CD7A-4F1F-AF0F-E93B960A6DF0}"/>
              </a:ext>
            </a:extLst>
          </p:cNvPr>
          <p:cNvGrpSpPr/>
          <p:nvPr/>
        </p:nvGrpSpPr>
        <p:grpSpPr>
          <a:xfrm>
            <a:off x="390346" y="2800350"/>
            <a:ext cx="20395231" cy="10403552"/>
            <a:chOff x="295096" y="2819400"/>
            <a:chExt cx="20395231" cy="10403552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1F400F9E-84CF-4556-BF0D-992ADCF9D9D9}"/>
                </a:ext>
              </a:extLst>
            </p:cNvPr>
            <p:cNvSpPr/>
            <p:nvPr/>
          </p:nvSpPr>
          <p:spPr>
            <a:xfrm>
              <a:off x="15999715" y="4994253"/>
              <a:ext cx="4690612" cy="4801019"/>
            </a:xfrm>
            <a:prstGeom prst="roundRect">
              <a:avLst>
                <a:gd name="adj" fmla="val 710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A8B019D5-9104-452D-8594-80AD4185DF7A}"/>
                </a:ext>
              </a:extLst>
            </p:cNvPr>
            <p:cNvCxnSpPr>
              <a:stCxn id="27" idx="3"/>
            </p:cNvCxnSpPr>
            <p:nvPr/>
          </p:nvCxnSpPr>
          <p:spPr>
            <a:xfrm flipV="1">
              <a:off x="14585649" y="5909587"/>
              <a:ext cx="1791111" cy="1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pojnice: pravoúhlá 9">
              <a:extLst>
                <a:ext uri="{FF2B5EF4-FFF2-40B4-BE49-F238E27FC236}">
                  <a16:creationId xmlns:a16="http://schemas.microsoft.com/office/drawing/2014/main" id="{69B1CB76-D80E-40BD-8400-5F298A416EA3}"/>
                </a:ext>
              </a:extLst>
            </p:cNvPr>
            <p:cNvCxnSpPr>
              <a:stCxn id="27" idx="3"/>
              <a:endCxn id="31" idx="1"/>
            </p:cNvCxnSpPr>
            <p:nvPr/>
          </p:nvCxnSpPr>
          <p:spPr>
            <a:xfrm>
              <a:off x="14585649" y="5909588"/>
              <a:ext cx="1791111" cy="3068888"/>
            </a:xfrm>
            <a:prstGeom prst="bentConnector3">
              <a:avLst>
                <a:gd name="adj1" fmla="val 65954"/>
              </a:avLst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889A4C20-6E07-4B4C-805B-A6144A021670}"/>
                </a:ext>
              </a:extLst>
            </p:cNvPr>
            <p:cNvSpPr/>
            <p:nvPr/>
          </p:nvSpPr>
          <p:spPr>
            <a:xfrm>
              <a:off x="426857" y="5349120"/>
              <a:ext cx="3302527" cy="4801019"/>
            </a:xfrm>
            <a:prstGeom prst="roundRect">
              <a:avLst>
                <a:gd name="adj" fmla="val 710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A748D38B-FBD5-411F-8CA1-AB157D96284D}"/>
                </a:ext>
              </a:extLst>
            </p:cNvPr>
            <p:cNvSpPr/>
            <p:nvPr/>
          </p:nvSpPr>
          <p:spPr>
            <a:xfrm>
              <a:off x="704132" y="7859861"/>
              <a:ext cx="2691442" cy="8453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Palivové články</a:t>
              </a:r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498B3C39-F209-4C3A-84C0-E130EF4AD72E}"/>
                </a:ext>
              </a:extLst>
            </p:cNvPr>
            <p:cNvSpPr/>
            <p:nvPr/>
          </p:nvSpPr>
          <p:spPr>
            <a:xfrm>
              <a:off x="704132" y="6904241"/>
              <a:ext cx="2691442" cy="8453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Solární panely</a:t>
              </a: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7582D086-D82C-4D98-A60F-5654A2A7CA51}"/>
                </a:ext>
              </a:extLst>
            </p:cNvPr>
            <p:cNvSpPr/>
            <p:nvPr/>
          </p:nvSpPr>
          <p:spPr>
            <a:xfrm>
              <a:off x="720728" y="5929198"/>
              <a:ext cx="2691442" cy="8453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Větrné elektrárny</a:t>
              </a: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2AEF9767-DA00-4FEE-8DDD-D06674AD1D58}"/>
                </a:ext>
              </a:extLst>
            </p:cNvPr>
            <p:cNvSpPr/>
            <p:nvPr/>
          </p:nvSpPr>
          <p:spPr>
            <a:xfrm>
              <a:off x="709165" y="8815481"/>
              <a:ext cx="2691442" cy="845389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Spalovací turbíny</a:t>
              </a:r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26820C7D-97E6-43A3-8423-CF3391642A7B}"/>
                </a:ext>
              </a:extLst>
            </p:cNvPr>
            <p:cNvSpPr/>
            <p:nvPr/>
          </p:nvSpPr>
          <p:spPr>
            <a:xfrm>
              <a:off x="295097" y="2840246"/>
              <a:ext cx="14227473" cy="8453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Rozvodná elektrická síť</a:t>
              </a:r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5B96DBA5-705B-4799-999F-7D41A8BC946C}"/>
                </a:ext>
              </a:extLst>
            </p:cNvPr>
            <p:cNvSpPr/>
            <p:nvPr/>
          </p:nvSpPr>
          <p:spPr>
            <a:xfrm>
              <a:off x="4515569" y="9660870"/>
              <a:ext cx="4690612" cy="2256732"/>
            </a:xfrm>
            <a:prstGeom prst="roundRect">
              <a:avLst>
                <a:gd name="adj" fmla="val 7104"/>
              </a:avLst>
            </a:prstGeom>
            <a:solidFill>
              <a:srgbClr val="CC0000">
                <a:alpha val="27059"/>
              </a:srgbClr>
            </a:solidFill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1C2B3622-95CB-478A-8328-60DF98E5C5C3}"/>
                </a:ext>
              </a:extLst>
            </p:cNvPr>
            <p:cNvSpPr/>
            <p:nvPr/>
          </p:nvSpPr>
          <p:spPr>
            <a:xfrm>
              <a:off x="4825041" y="10150139"/>
              <a:ext cx="2691442" cy="845389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Methanizace</a:t>
              </a:r>
            </a:p>
          </p:txBody>
        </p:sp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EE344F7B-6D95-4A3D-B46E-046C2CA5AD45}"/>
                </a:ext>
              </a:extLst>
            </p:cNvPr>
            <p:cNvSpPr/>
            <p:nvPr/>
          </p:nvSpPr>
          <p:spPr>
            <a:xfrm>
              <a:off x="295096" y="12349670"/>
              <a:ext cx="14227473" cy="845389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Distribuční síť zemního plynu</a:t>
              </a:r>
            </a:p>
          </p:txBody>
        </p:sp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62CC4750-CEA4-451E-8EFE-39E7A3DED87A}"/>
                </a:ext>
              </a:extLst>
            </p:cNvPr>
            <p:cNvSpPr/>
            <p:nvPr/>
          </p:nvSpPr>
          <p:spPr>
            <a:xfrm>
              <a:off x="4395159" y="6059738"/>
              <a:ext cx="6482391" cy="1689892"/>
            </a:xfrm>
            <a:prstGeom prst="roundRect">
              <a:avLst>
                <a:gd name="adj" fmla="val 71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21009016-6CE8-41A0-A0B2-DC7FA35411FA}"/>
                </a:ext>
              </a:extLst>
            </p:cNvPr>
            <p:cNvSpPr/>
            <p:nvPr/>
          </p:nvSpPr>
          <p:spPr>
            <a:xfrm>
              <a:off x="4672641" y="6549375"/>
              <a:ext cx="2691442" cy="845389"/>
            </a:xfrm>
            <a:prstGeom prst="roundRect">
              <a:avLst/>
            </a:prstGeom>
            <a:solidFill>
              <a:srgbClr val="005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Elektrolýza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67E8005E-12C6-4128-B8B4-DE38308D7149}"/>
                </a:ext>
              </a:extLst>
            </p:cNvPr>
            <p:cNvSpPr/>
            <p:nvPr/>
          </p:nvSpPr>
          <p:spPr>
            <a:xfrm>
              <a:off x="8026728" y="6549374"/>
              <a:ext cx="2691442" cy="845389"/>
            </a:xfrm>
            <a:prstGeom prst="roundRect">
              <a:avLst/>
            </a:prstGeom>
            <a:solidFill>
              <a:srgbClr val="005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Skladování vodíku</a:t>
              </a:r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2B6F2939-01FD-441D-B0AE-0744F6396727}"/>
                </a:ext>
              </a:extLst>
            </p:cNvPr>
            <p:cNvSpPr/>
            <p:nvPr/>
          </p:nvSpPr>
          <p:spPr>
            <a:xfrm>
              <a:off x="16336352" y="5440738"/>
              <a:ext cx="4076700" cy="8453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Elektrická vozidla</a:t>
              </a:r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79E02FFD-0B52-4F78-B59E-F20024A87FD2}"/>
                </a:ext>
              </a:extLst>
            </p:cNvPr>
            <p:cNvSpPr/>
            <p:nvPr/>
          </p:nvSpPr>
          <p:spPr>
            <a:xfrm>
              <a:off x="15999715" y="10521983"/>
              <a:ext cx="4690612" cy="2700969"/>
            </a:xfrm>
            <a:prstGeom prst="roundRect">
              <a:avLst>
                <a:gd name="adj" fmla="val 710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8652AC6E-8362-4F4F-B404-49819F77EFDA}"/>
                </a:ext>
              </a:extLst>
            </p:cNvPr>
            <p:cNvSpPr/>
            <p:nvPr/>
          </p:nvSpPr>
          <p:spPr>
            <a:xfrm>
              <a:off x="8205366" y="10904085"/>
              <a:ext cx="845389" cy="845389"/>
            </a:xfrm>
            <a:prstGeom prst="ellipse">
              <a:avLst/>
            </a:prstGeom>
            <a:gradFill flip="none" rotWithShape="1">
              <a:gsLst>
                <a:gs pos="0">
                  <a:srgbClr val="0054A4"/>
                </a:gs>
                <a:gs pos="100000">
                  <a:srgbClr val="FF0000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07FF4D0F-B601-45DE-9EA2-3CC2300F3651}"/>
                </a:ext>
              </a:extLst>
            </p:cNvPr>
            <p:cNvSpPr/>
            <p:nvPr/>
          </p:nvSpPr>
          <p:spPr>
            <a:xfrm>
              <a:off x="11893132" y="8032700"/>
              <a:ext cx="2691442" cy="84538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Rafinérie</a:t>
              </a:r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D18D6391-86C0-4F32-B711-A4277A649CD7}"/>
                </a:ext>
              </a:extLst>
            </p:cNvPr>
            <p:cNvSpPr/>
            <p:nvPr/>
          </p:nvSpPr>
          <p:spPr>
            <a:xfrm>
              <a:off x="11894207" y="5486893"/>
              <a:ext cx="2691442" cy="84538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Čerpací stanice</a:t>
              </a:r>
            </a:p>
          </p:txBody>
        </p: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A8B0263B-6124-4B7A-85C6-19FB575472B1}"/>
                </a:ext>
              </a:extLst>
            </p:cNvPr>
            <p:cNvSpPr/>
            <p:nvPr/>
          </p:nvSpPr>
          <p:spPr>
            <a:xfrm>
              <a:off x="11893132" y="10578508"/>
              <a:ext cx="2691442" cy="84538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Chemické provozy</a:t>
              </a:r>
            </a:p>
          </p:txBody>
        </p: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553590F6-8924-47B5-85B5-A1A469986C66}"/>
                </a:ext>
              </a:extLst>
            </p:cNvPr>
            <p:cNvSpPr/>
            <p:nvPr/>
          </p:nvSpPr>
          <p:spPr>
            <a:xfrm>
              <a:off x="16370292" y="6468449"/>
              <a:ext cx="4076700" cy="845389"/>
            </a:xfrm>
            <a:prstGeom prst="roundRect">
              <a:avLst/>
            </a:prstGeom>
            <a:solidFill>
              <a:srgbClr val="005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Vozidla s palivovým článkem</a:t>
              </a:r>
            </a:p>
          </p:txBody>
        </p:sp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584D5908-4C11-410B-8E3B-048015F37002}"/>
                </a:ext>
              </a:extLst>
            </p:cNvPr>
            <p:cNvSpPr/>
            <p:nvPr/>
          </p:nvSpPr>
          <p:spPr>
            <a:xfrm>
              <a:off x="16370292" y="7496160"/>
              <a:ext cx="4076700" cy="84538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Vozidla se spalovacím motorem</a:t>
              </a:r>
            </a:p>
          </p:txBody>
        </p:sp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E03F576E-F9AE-4F10-80BB-BB4F799DE7FF}"/>
                </a:ext>
              </a:extLst>
            </p:cNvPr>
            <p:cNvSpPr/>
            <p:nvPr/>
          </p:nvSpPr>
          <p:spPr>
            <a:xfrm>
              <a:off x="16376760" y="8555781"/>
              <a:ext cx="4076700" cy="845389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latin typeface="Cambria" panose="02040503050406030204" pitchFamily="18" charset="0"/>
                  <a:ea typeface="Cambria" panose="02040503050406030204" pitchFamily="18" charset="0"/>
                </a:rPr>
                <a:t>Vozidla na zemní plyn</a:t>
              </a:r>
            </a:p>
          </p:txBody>
        </p:sp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9AE28708-300E-47A2-B884-290BDC1C5697}"/>
                </a:ext>
              </a:extLst>
            </p:cNvPr>
            <p:cNvSpPr/>
            <p:nvPr/>
          </p:nvSpPr>
          <p:spPr>
            <a:xfrm>
              <a:off x="16314397" y="10927658"/>
              <a:ext cx="4076700" cy="8453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Ropné produkty</a:t>
              </a:r>
            </a:p>
          </p:txBody>
        </p:sp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036C42D4-6919-4D15-B110-5462C408640F}"/>
                </a:ext>
              </a:extLst>
            </p:cNvPr>
            <p:cNvSpPr/>
            <p:nvPr/>
          </p:nvSpPr>
          <p:spPr>
            <a:xfrm>
              <a:off x="16320865" y="11987279"/>
              <a:ext cx="4076700" cy="8453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Amoniak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9C0E8D1-84BB-4B41-A3DD-7BE137C163DC}"/>
                </a:ext>
              </a:extLst>
            </p:cNvPr>
            <p:cNvSpPr txBox="1"/>
            <p:nvPr/>
          </p:nvSpPr>
          <p:spPr>
            <a:xfrm>
              <a:off x="8653493" y="6112206"/>
              <a:ext cx="1293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Cambria" panose="02040503050406030204" pitchFamily="18" charset="0"/>
                  <a:ea typeface="Cambria" panose="02040503050406030204" pitchFamily="18" charset="0"/>
                </a:rPr>
                <a:t>Volitelné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929D6EBD-6B89-4710-88C6-D95B78B5CC7B}"/>
                </a:ext>
              </a:extLst>
            </p:cNvPr>
            <p:cNvSpPr txBox="1"/>
            <p:nvPr/>
          </p:nvSpPr>
          <p:spPr>
            <a:xfrm>
              <a:off x="598963" y="4915185"/>
              <a:ext cx="29135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Cambria" panose="02040503050406030204" pitchFamily="18" charset="0"/>
                  <a:ea typeface="Cambria" panose="02040503050406030204" pitchFamily="18" charset="0"/>
                </a:rPr>
                <a:t>ENERGIE - ENERGIE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38E28985-33EB-417F-BEEE-CFD4A1779A6A}"/>
                </a:ext>
              </a:extLst>
            </p:cNvPr>
            <p:cNvSpPr txBox="1"/>
            <p:nvPr/>
          </p:nvSpPr>
          <p:spPr>
            <a:xfrm>
              <a:off x="5281768" y="9199204"/>
              <a:ext cx="2388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Cambria" panose="02040503050406030204" pitchFamily="18" charset="0"/>
                  <a:ea typeface="Cambria" panose="02040503050406030204" pitchFamily="18" charset="0"/>
                </a:rPr>
                <a:t>ENERGIE - PLYN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5E8D341E-F861-49CB-B401-42C59B5456C7}"/>
                </a:ext>
              </a:extLst>
            </p:cNvPr>
            <p:cNvSpPr txBox="1"/>
            <p:nvPr/>
          </p:nvSpPr>
          <p:spPr>
            <a:xfrm>
              <a:off x="16828990" y="4572978"/>
              <a:ext cx="3091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Cambria" panose="02040503050406030204" pitchFamily="18" charset="0"/>
                  <a:ea typeface="Cambria" panose="02040503050406030204" pitchFamily="18" charset="0"/>
                </a:rPr>
                <a:t>ENERGIE - MOBILITA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2E952941-9745-40A7-803E-90ADA5FAFE9F}"/>
                </a:ext>
              </a:extLst>
            </p:cNvPr>
            <p:cNvSpPr txBox="1"/>
            <p:nvPr/>
          </p:nvSpPr>
          <p:spPr>
            <a:xfrm>
              <a:off x="16613584" y="10116851"/>
              <a:ext cx="3478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latin typeface="Cambria" panose="02040503050406030204" pitchFamily="18" charset="0"/>
                  <a:ea typeface="Cambria" panose="02040503050406030204" pitchFamily="18" charset="0"/>
                </a:rPr>
                <a:t>ENERGIE - CHEMIKÁLIE</a:t>
              </a:r>
            </a:p>
          </p:txBody>
        </p:sp>
        <p:cxnSp>
          <p:nvCxnSpPr>
            <p:cNvPr id="39" name="Spojnice: pravoúhlá 38">
              <a:extLst>
                <a:ext uri="{FF2B5EF4-FFF2-40B4-BE49-F238E27FC236}">
                  <a16:creationId xmlns:a16="http://schemas.microsoft.com/office/drawing/2014/main" id="{6B8BB1EB-3869-4BBA-966B-FBFBC888009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208786" y="10420312"/>
              <a:ext cx="3111494" cy="747222"/>
            </a:xfrm>
            <a:prstGeom prst="bentConnector2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pojnice: pravoúhlá 39">
              <a:extLst>
                <a:ext uri="{FF2B5EF4-FFF2-40B4-BE49-F238E27FC236}">
                  <a16:creationId xmlns:a16="http://schemas.microsoft.com/office/drawing/2014/main" id="{F779E35C-92D5-4043-82B4-79B62EBE9720}"/>
                </a:ext>
              </a:extLst>
            </p:cNvPr>
            <p:cNvCxnSpPr>
              <a:cxnSpLocks/>
              <a:stCxn id="20" idx="3"/>
              <a:endCxn id="27" idx="1"/>
            </p:cNvCxnSpPr>
            <p:nvPr/>
          </p:nvCxnSpPr>
          <p:spPr>
            <a:xfrm flipV="1">
              <a:off x="10877550" y="5909588"/>
              <a:ext cx="1016657" cy="995096"/>
            </a:xfrm>
            <a:prstGeom prst="bentConnector3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pojnice: pravoúhlá 40">
              <a:extLst>
                <a:ext uri="{FF2B5EF4-FFF2-40B4-BE49-F238E27FC236}">
                  <a16:creationId xmlns:a16="http://schemas.microsoft.com/office/drawing/2014/main" id="{A377BE33-45ED-4D40-B9BF-8BC7F7DAFC48}"/>
                </a:ext>
              </a:extLst>
            </p:cNvPr>
            <p:cNvCxnSpPr>
              <a:cxnSpLocks/>
              <a:stCxn id="20" idx="3"/>
              <a:endCxn id="26" idx="1"/>
            </p:cNvCxnSpPr>
            <p:nvPr/>
          </p:nvCxnSpPr>
          <p:spPr>
            <a:xfrm>
              <a:off x="10877550" y="6904684"/>
              <a:ext cx="1015582" cy="1550711"/>
            </a:xfrm>
            <a:prstGeom prst="bentConnector3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pojnice: pravoúhlá 41">
              <a:extLst>
                <a:ext uri="{FF2B5EF4-FFF2-40B4-BE49-F238E27FC236}">
                  <a16:creationId xmlns:a16="http://schemas.microsoft.com/office/drawing/2014/main" id="{51642AC3-9908-463F-A2D6-45B899E2E057}"/>
                </a:ext>
              </a:extLst>
            </p:cNvPr>
            <p:cNvCxnSpPr>
              <a:cxnSpLocks/>
              <a:stCxn id="20" idx="3"/>
              <a:endCxn id="28" idx="1"/>
            </p:cNvCxnSpPr>
            <p:nvPr/>
          </p:nvCxnSpPr>
          <p:spPr>
            <a:xfrm>
              <a:off x="10877550" y="6904684"/>
              <a:ext cx="1015582" cy="4096519"/>
            </a:xfrm>
            <a:prstGeom prst="bentConnector3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BE8AF3F6-9E72-4981-80B3-1858502D4A69}"/>
                </a:ext>
              </a:extLst>
            </p:cNvPr>
            <p:cNvCxnSpPr>
              <a:stCxn id="26" idx="0"/>
              <a:endCxn id="27" idx="2"/>
            </p:cNvCxnSpPr>
            <p:nvPr/>
          </p:nvCxnSpPr>
          <p:spPr>
            <a:xfrm flipV="1">
              <a:off x="13238853" y="6332282"/>
              <a:ext cx="1075" cy="1700418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34F3E991-EECD-4252-9118-E11A1D1FB4FD}"/>
                </a:ext>
              </a:extLst>
            </p:cNvPr>
            <p:cNvCxnSpPr>
              <a:stCxn id="26" idx="2"/>
              <a:endCxn id="28" idx="0"/>
            </p:cNvCxnSpPr>
            <p:nvPr/>
          </p:nvCxnSpPr>
          <p:spPr>
            <a:xfrm>
              <a:off x="13238853" y="8878089"/>
              <a:ext cx="0" cy="1700419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pojnice: pravoúhlá 44">
              <a:extLst>
                <a:ext uri="{FF2B5EF4-FFF2-40B4-BE49-F238E27FC236}">
                  <a16:creationId xmlns:a16="http://schemas.microsoft.com/office/drawing/2014/main" id="{FFCC7DE9-6D61-4545-8FF4-BDD1B776AF95}"/>
                </a:ext>
              </a:extLst>
            </p:cNvPr>
            <p:cNvCxnSpPr>
              <a:stCxn id="15" idx="2"/>
              <a:endCxn id="18" idx="1"/>
            </p:cNvCxnSpPr>
            <p:nvPr/>
          </p:nvCxnSpPr>
          <p:spPr>
            <a:xfrm rot="16200000" flipH="1">
              <a:off x="2983981" y="8731774"/>
              <a:ext cx="911964" cy="2770155"/>
            </a:xfrm>
            <a:prstGeom prst="bentConnector2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pojnice: pravoúhlá 45">
              <a:extLst>
                <a:ext uri="{FF2B5EF4-FFF2-40B4-BE49-F238E27FC236}">
                  <a16:creationId xmlns:a16="http://schemas.microsoft.com/office/drawing/2014/main" id="{D307E1EB-F244-4CF8-B7C6-EC23689BA690}"/>
                </a:ext>
              </a:extLst>
            </p:cNvPr>
            <p:cNvCxnSpPr>
              <a:stCxn id="21" idx="3"/>
              <a:endCxn id="18" idx="3"/>
            </p:cNvCxnSpPr>
            <p:nvPr/>
          </p:nvCxnSpPr>
          <p:spPr>
            <a:xfrm>
              <a:off x="7364083" y="6972070"/>
              <a:ext cx="152400" cy="3600764"/>
            </a:xfrm>
            <a:prstGeom prst="bentConnector3">
              <a:avLst>
                <a:gd name="adj1" fmla="val 250000"/>
              </a:avLst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D6495248-F55F-46C1-9138-14DC4F0289E2}"/>
                </a:ext>
              </a:extLst>
            </p:cNvPr>
            <p:cNvCxnSpPr>
              <a:stCxn id="21" idx="3"/>
              <a:endCxn id="22" idx="1"/>
            </p:cNvCxnSpPr>
            <p:nvPr/>
          </p:nvCxnSpPr>
          <p:spPr>
            <a:xfrm flipV="1">
              <a:off x="7364083" y="6972069"/>
              <a:ext cx="66264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pojnice: pravoúhlá 47">
              <a:extLst>
                <a:ext uri="{FF2B5EF4-FFF2-40B4-BE49-F238E27FC236}">
                  <a16:creationId xmlns:a16="http://schemas.microsoft.com/office/drawing/2014/main" id="{BE06F3FC-0EC1-4DB8-BC02-6EAECFF3DFED}"/>
                </a:ext>
              </a:extLst>
            </p:cNvPr>
            <p:cNvCxnSpPr>
              <a:stCxn id="27" idx="3"/>
              <a:endCxn id="29" idx="1"/>
            </p:cNvCxnSpPr>
            <p:nvPr/>
          </p:nvCxnSpPr>
          <p:spPr>
            <a:xfrm>
              <a:off x="14585649" y="5909588"/>
              <a:ext cx="1784643" cy="981556"/>
            </a:xfrm>
            <a:prstGeom prst="bentConnector3">
              <a:avLst>
                <a:gd name="adj1" fmla="val 66012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pojnice: pravoúhlá 48">
              <a:extLst>
                <a:ext uri="{FF2B5EF4-FFF2-40B4-BE49-F238E27FC236}">
                  <a16:creationId xmlns:a16="http://schemas.microsoft.com/office/drawing/2014/main" id="{82080AAB-4807-4CC6-8103-76DBDDF11CCB}"/>
                </a:ext>
              </a:extLst>
            </p:cNvPr>
            <p:cNvCxnSpPr>
              <a:stCxn id="27" idx="3"/>
              <a:endCxn id="30" idx="1"/>
            </p:cNvCxnSpPr>
            <p:nvPr/>
          </p:nvCxnSpPr>
          <p:spPr>
            <a:xfrm>
              <a:off x="14585649" y="5909588"/>
              <a:ext cx="1784643" cy="2009267"/>
            </a:xfrm>
            <a:prstGeom prst="bentConnector3">
              <a:avLst>
                <a:gd name="adj1" fmla="val 66012"/>
              </a:avLst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EB539323-079B-42A6-939B-B49B5357C00C}"/>
                </a:ext>
              </a:extLst>
            </p:cNvPr>
            <p:cNvSpPr txBox="1"/>
            <p:nvPr/>
          </p:nvSpPr>
          <p:spPr>
            <a:xfrm>
              <a:off x="9171277" y="11414117"/>
              <a:ext cx="30748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Vtlačování H</a:t>
              </a:r>
              <a:r>
                <a:rPr lang="cs-CZ" sz="1800" b="1" i="1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distribuční</a:t>
              </a:r>
            </a:p>
            <a:p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Sítě zemního plynu</a:t>
              </a:r>
            </a:p>
          </p:txBody>
        </p: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B7428926-3437-4A57-8547-82A246754A14}"/>
                </a:ext>
              </a:extLst>
            </p:cNvPr>
            <p:cNvCxnSpPr>
              <a:stCxn id="25" idx="4"/>
            </p:cNvCxnSpPr>
            <p:nvPr/>
          </p:nvCxnSpPr>
          <p:spPr>
            <a:xfrm flipH="1">
              <a:off x="8628060" y="11749474"/>
              <a:ext cx="1" cy="600196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se šipkou 51">
              <a:extLst>
                <a:ext uri="{FF2B5EF4-FFF2-40B4-BE49-F238E27FC236}">
                  <a16:creationId xmlns:a16="http://schemas.microsoft.com/office/drawing/2014/main" id="{6DE7923D-E2D1-4A78-8910-B525C1936D4D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6170762" y="10995528"/>
              <a:ext cx="0" cy="1354142"/>
            </a:xfrm>
            <a:prstGeom prst="straightConnector1">
              <a:avLst/>
            </a:prstGeom>
            <a:ln w="57150">
              <a:solidFill>
                <a:srgbClr val="CC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pojnice: pravoúhlá 52">
              <a:extLst>
                <a:ext uri="{FF2B5EF4-FFF2-40B4-BE49-F238E27FC236}">
                  <a16:creationId xmlns:a16="http://schemas.microsoft.com/office/drawing/2014/main" id="{9E385F80-9D8E-4570-BF22-1E37AC6463E1}"/>
                </a:ext>
              </a:extLst>
            </p:cNvPr>
            <p:cNvCxnSpPr>
              <a:endCxn id="22" idx="1"/>
            </p:cNvCxnSpPr>
            <p:nvPr/>
          </p:nvCxnSpPr>
          <p:spPr>
            <a:xfrm flipV="1">
              <a:off x="3467121" y="6972069"/>
              <a:ext cx="4559607" cy="1310486"/>
            </a:xfrm>
            <a:prstGeom prst="bentConnector3">
              <a:avLst>
                <a:gd name="adj1" fmla="val 93869"/>
              </a:avLst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pojnice: pravoúhlá 53">
              <a:extLst>
                <a:ext uri="{FF2B5EF4-FFF2-40B4-BE49-F238E27FC236}">
                  <a16:creationId xmlns:a16="http://schemas.microsoft.com/office/drawing/2014/main" id="{26CFE9C9-7A72-44E1-A6F0-4FD6712B067F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rot="16200000" flipH="1">
              <a:off x="2757856" y="5057285"/>
              <a:ext cx="3289544" cy="540026"/>
            </a:xfrm>
            <a:prstGeom prst="bentConnector2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pojnice: pravoúhlá 54">
              <a:extLst>
                <a:ext uri="{FF2B5EF4-FFF2-40B4-BE49-F238E27FC236}">
                  <a16:creationId xmlns:a16="http://schemas.microsoft.com/office/drawing/2014/main" id="{5987D1B0-CF8C-416A-950F-4EFDFB33690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86581" y="5755982"/>
              <a:ext cx="744274" cy="842513"/>
            </a:xfrm>
            <a:prstGeom prst="bentConnector2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se šipkou 55">
              <a:extLst>
                <a:ext uri="{FF2B5EF4-FFF2-40B4-BE49-F238E27FC236}">
                  <a16:creationId xmlns:a16="http://schemas.microsoft.com/office/drawing/2014/main" id="{81A5CD7F-8247-4289-A1E8-E4E1C9BB3E91}"/>
                </a:ext>
              </a:extLst>
            </p:cNvPr>
            <p:cNvCxnSpPr/>
            <p:nvPr/>
          </p:nvCxnSpPr>
          <p:spPr>
            <a:xfrm>
              <a:off x="5486400" y="5805101"/>
              <a:ext cx="0" cy="76877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F54E47FD-35A1-4F46-9C2E-9AC6E4006096}"/>
                </a:ext>
              </a:extLst>
            </p:cNvPr>
            <p:cNvCxnSpPr>
              <a:cxnSpLocks/>
            </p:cNvCxnSpPr>
            <p:nvPr/>
          </p:nvCxnSpPr>
          <p:spPr>
            <a:xfrm>
              <a:off x="4672641" y="5805101"/>
              <a:ext cx="833544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pojnice: pravoúhlá 57">
              <a:extLst>
                <a:ext uri="{FF2B5EF4-FFF2-40B4-BE49-F238E27FC236}">
                  <a16:creationId xmlns:a16="http://schemas.microsoft.com/office/drawing/2014/main" id="{F9C58690-D9AB-44D5-A4F7-FD39EA5C759D}"/>
                </a:ext>
              </a:extLst>
            </p:cNvPr>
            <p:cNvCxnSpPr>
              <a:stCxn id="28" idx="3"/>
            </p:cNvCxnSpPr>
            <p:nvPr/>
          </p:nvCxnSpPr>
          <p:spPr>
            <a:xfrm>
              <a:off x="14584574" y="11001203"/>
              <a:ext cx="1729823" cy="1218270"/>
            </a:xfrm>
            <a:prstGeom prst="bentConnector3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pojnice: pravoúhlá 58">
              <a:extLst>
                <a:ext uri="{FF2B5EF4-FFF2-40B4-BE49-F238E27FC236}">
                  <a16:creationId xmlns:a16="http://schemas.microsoft.com/office/drawing/2014/main" id="{14C45E5D-A346-4FD1-A6CE-3322276F67E2}"/>
                </a:ext>
              </a:extLst>
            </p:cNvPr>
            <p:cNvCxnSpPr>
              <a:stCxn id="28" idx="3"/>
              <a:endCxn id="32" idx="1"/>
            </p:cNvCxnSpPr>
            <p:nvPr/>
          </p:nvCxnSpPr>
          <p:spPr>
            <a:xfrm>
              <a:off x="14584574" y="11001203"/>
              <a:ext cx="1729823" cy="34915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pojnice: pravoúhlá 59">
              <a:extLst>
                <a:ext uri="{FF2B5EF4-FFF2-40B4-BE49-F238E27FC236}">
                  <a16:creationId xmlns:a16="http://schemas.microsoft.com/office/drawing/2014/main" id="{1794D2D5-98C2-4D63-A0E8-92343A8C00EE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13268700" y="9695907"/>
              <a:ext cx="3045697" cy="1654446"/>
            </a:xfrm>
            <a:prstGeom prst="bentConnector3">
              <a:avLst>
                <a:gd name="adj1" fmla="val 71266"/>
              </a:avLst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pojnice: pravoúhlá 60">
              <a:extLst>
                <a:ext uri="{FF2B5EF4-FFF2-40B4-BE49-F238E27FC236}">
                  <a16:creationId xmlns:a16="http://schemas.microsoft.com/office/drawing/2014/main" id="{493874DF-248F-46E5-87E6-0BD2EB1B167A}"/>
                </a:ext>
              </a:extLst>
            </p:cNvPr>
            <p:cNvCxnSpPr>
              <a:stCxn id="14" idx="1"/>
              <a:endCxn id="16" idx="1"/>
            </p:cNvCxnSpPr>
            <p:nvPr/>
          </p:nvCxnSpPr>
          <p:spPr>
            <a:xfrm rot="10800000">
              <a:off x="295098" y="3262941"/>
              <a:ext cx="425631" cy="3088952"/>
            </a:xfrm>
            <a:prstGeom prst="bentConnector3">
              <a:avLst>
                <a:gd name="adj1" fmla="val 153708"/>
              </a:avLst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pojnice: pravoúhlá 61">
              <a:extLst>
                <a:ext uri="{FF2B5EF4-FFF2-40B4-BE49-F238E27FC236}">
                  <a16:creationId xmlns:a16="http://schemas.microsoft.com/office/drawing/2014/main" id="{D7EBAACA-6BCE-4EC1-82E1-1A0963C660ED}"/>
                </a:ext>
              </a:extLst>
            </p:cNvPr>
            <p:cNvCxnSpPr>
              <a:stCxn id="13" idx="1"/>
              <a:endCxn id="16" idx="1"/>
            </p:cNvCxnSpPr>
            <p:nvPr/>
          </p:nvCxnSpPr>
          <p:spPr>
            <a:xfrm rot="10800000">
              <a:off x="295098" y="3262942"/>
              <a:ext cx="409035" cy="4063995"/>
            </a:xfrm>
            <a:prstGeom prst="bentConnector3">
              <a:avLst>
                <a:gd name="adj1" fmla="val 155888"/>
              </a:avLst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pojnice: pravoúhlá 62">
              <a:extLst>
                <a:ext uri="{FF2B5EF4-FFF2-40B4-BE49-F238E27FC236}">
                  <a16:creationId xmlns:a16="http://schemas.microsoft.com/office/drawing/2014/main" id="{C72387D9-8C1F-4D79-B966-D2A8B4BA5B0C}"/>
                </a:ext>
              </a:extLst>
            </p:cNvPr>
            <p:cNvCxnSpPr>
              <a:stCxn id="12" idx="1"/>
              <a:endCxn id="16" idx="1"/>
            </p:cNvCxnSpPr>
            <p:nvPr/>
          </p:nvCxnSpPr>
          <p:spPr>
            <a:xfrm rot="10800000">
              <a:off x="295098" y="3262942"/>
              <a:ext cx="409035" cy="5019615"/>
            </a:xfrm>
            <a:prstGeom prst="bentConnector3">
              <a:avLst>
                <a:gd name="adj1" fmla="val 155888"/>
              </a:avLst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pojnice: pravoúhlá 63">
              <a:extLst>
                <a:ext uri="{FF2B5EF4-FFF2-40B4-BE49-F238E27FC236}">
                  <a16:creationId xmlns:a16="http://schemas.microsoft.com/office/drawing/2014/main" id="{69362F55-9615-4D2C-8F60-AC4D5D408B3F}"/>
                </a:ext>
              </a:extLst>
            </p:cNvPr>
            <p:cNvCxnSpPr>
              <a:stCxn id="15" idx="1"/>
              <a:endCxn id="16" idx="1"/>
            </p:cNvCxnSpPr>
            <p:nvPr/>
          </p:nvCxnSpPr>
          <p:spPr>
            <a:xfrm rot="10800000">
              <a:off x="295097" y="3262942"/>
              <a:ext cx="414068" cy="5975235"/>
            </a:xfrm>
            <a:prstGeom prst="bentConnector3">
              <a:avLst>
                <a:gd name="adj1" fmla="val 155208"/>
              </a:avLst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9CFD2B62-A074-4D97-BC46-EAF45BD844FB}"/>
                </a:ext>
              </a:extLst>
            </p:cNvPr>
            <p:cNvSpPr txBox="1"/>
            <p:nvPr/>
          </p:nvSpPr>
          <p:spPr>
            <a:xfrm>
              <a:off x="2843011" y="10092938"/>
              <a:ext cx="675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i="1" dirty="0">
                  <a:solidFill>
                    <a:schemeClr val="bg1">
                      <a:lumMod val="6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</a:t>
              </a:r>
              <a:r>
                <a:rPr lang="cs-CZ" b="1" i="1" baseline="-25000" dirty="0">
                  <a:solidFill>
                    <a:schemeClr val="bg1">
                      <a:lumMod val="6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1A3FB71B-7410-4F89-8CE0-FB10B1422E03}"/>
                </a:ext>
              </a:extLst>
            </p:cNvPr>
            <p:cNvSpPr txBox="1"/>
            <p:nvPr/>
          </p:nvSpPr>
          <p:spPr>
            <a:xfrm>
              <a:off x="4768326" y="5328836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i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cs-CZ" b="1" i="1" baseline="-25000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cs-CZ" b="1" i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cs-CZ" b="1" i="1" baseline="-25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id="{219291A0-13A4-4172-9808-2FA0B66F16AE}"/>
                </a:ext>
              </a:extLst>
            </p:cNvPr>
            <p:cNvSpPr txBox="1"/>
            <p:nvPr/>
          </p:nvSpPr>
          <p:spPr>
            <a:xfrm>
              <a:off x="6549680" y="5311063"/>
              <a:ext cx="510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r>
                <a:rPr lang="cs-CZ" b="1" i="1" baseline="-25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26A6832C-7D18-46B4-9346-A5AD712C5A94}"/>
                </a:ext>
              </a:extLst>
            </p:cNvPr>
            <p:cNvSpPr txBox="1"/>
            <p:nvPr/>
          </p:nvSpPr>
          <p:spPr>
            <a:xfrm>
              <a:off x="13192913" y="6650289"/>
              <a:ext cx="2125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Vylepšená </a:t>
              </a:r>
            </a:p>
            <a:p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a syntetická paliva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0597E2C1-80E4-4C73-B8FA-E9DF378F815F}"/>
                </a:ext>
              </a:extLst>
            </p:cNvPr>
            <p:cNvSpPr txBox="1"/>
            <p:nvPr/>
          </p:nvSpPr>
          <p:spPr>
            <a:xfrm>
              <a:off x="14866803" y="8063774"/>
              <a:ext cx="96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Směsný</a:t>
              </a:r>
            </a:p>
            <a:p>
              <a:pPr algn="r"/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plyn</a:t>
              </a:r>
            </a:p>
          </p:txBody>
        </p:sp>
        <p:sp>
          <p:nvSpPr>
            <p:cNvPr id="70" name="TextovéPole 69">
              <a:extLst>
                <a:ext uri="{FF2B5EF4-FFF2-40B4-BE49-F238E27FC236}">
                  <a16:creationId xmlns:a16="http://schemas.microsoft.com/office/drawing/2014/main" id="{ED94A28E-2BE4-4CE0-ABB3-BDA74FA0CAFF}"/>
                </a:ext>
              </a:extLst>
            </p:cNvPr>
            <p:cNvSpPr txBox="1"/>
            <p:nvPr/>
          </p:nvSpPr>
          <p:spPr>
            <a:xfrm>
              <a:off x="689865" y="10281197"/>
              <a:ext cx="12119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Zachycení</a:t>
              </a:r>
            </a:p>
            <a:p>
              <a:pPr algn="r"/>
              <a:r>
                <a:rPr lang="cs-CZ" sz="1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uhlíku</a:t>
              </a:r>
            </a:p>
          </p:txBody>
        </p:sp>
        <p:sp>
          <p:nvSpPr>
            <p:cNvPr id="71" name="Obdélník: se zakulacenými rohy 70">
              <a:extLst>
                <a:ext uri="{FF2B5EF4-FFF2-40B4-BE49-F238E27FC236}">
                  <a16:creationId xmlns:a16="http://schemas.microsoft.com/office/drawing/2014/main" id="{7748AE8E-5483-4C25-828C-0B769BA136FE}"/>
                </a:ext>
              </a:extLst>
            </p:cNvPr>
            <p:cNvSpPr/>
            <p:nvPr/>
          </p:nvSpPr>
          <p:spPr>
            <a:xfrm>
              <a:off x="15999715" y="2819400"/>
              <a:ext cx="4690612" cy="1587260"/>
            </a:xfrm>
            <a:prstGeom prst="roundRect">
              <a:avLst>
                <a:gd name="adj" fmla="val 710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Zemní plyn</a:t>
              </a:r>
            </a:p>
            <a:p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Vodík</a:t>
              </a:r>
            </a:p>
            <a:p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Elektrická energie</a:t>
              </a:r>
            </a:p>
            <a:p>
              <a:r>
                <a:rPr lang="cs-CZ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Kapalné palivo</a:t>
              </a:r>
            </a:p>
          </p:txBody>
        </p:sp>
        <p:cxnSp>
          <p:nvCxnSpPr>
            <p:cNvPr id="72" name="Přímá spojnice 71">
              <a:extLst>
                <a:ext uri="{FF2B5EF4-FFF2-40B4-BE49-F238E27FC236}">
                  <a16:creationId xmlns:a16="http://schemas.microsoft.com/office/drawing/2014/main" id="{2F51821E-A52D-445A-B60B-19370E956182}"/>
                </a:ext>
              </a:extLst>
            </p:cNvPr>
            <p:cNvCxnSpPr/>
            <p:nvPr/>
          </p:nvCxnSpPr>
          <p:spPr>
            <a:xfrm>
              <a:off x="16344877" y="3103880"/>
              <a:ext cx="41704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9D43B7A7-5635-422D-AC76-E6268B1BB9C0}"/>
                </a:ext>
              </a:extLst>
            </p:cNvPr>
            <p:cNvCxnSpPr/>
            <p:nvPr/>
          </p:nvCxnSpPr>
          <p:spPr>
            <a:xfrm>
              <a:off x="16343972" y="4178300"/>
              <a:ext cx="41704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1C72D159-3CF4-4C40-BB5E-9090C7C4C161}"/>
                </a:ext>
              </a:extLst>
            </p:cNvPr>
            <p:cNvCxnSpPr/>
            <p:nvPr/>
          </p:nvCxnSpPr>
          <p:spPr>
            <a:xfrm>
              <a:off x="16345707" y="3470790"/>
              <a:ext cx="417041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26644FBB-5646-4F05-B2D9-CDC3E29DCB48}"/>
                </a:ext>
              </a:extLst>
            </p:cNvPr>
            <p:cNvCxnSpPr/>
            <p:nvPr/>
          </p:nvCxnSpPr>
          <p:spPr>
            <a:xfrm>
              <a:off x="16343972" y="3818985"/>
              <a:ext cx="417041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807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akumulace energie - porovnání</a:t>
            </a:r>
            <a:endParaRPr lang="en-US" dirty="0"/>
          </a:p>
        </p:txBody>
      </p:sp>
      <p:pic>
        <p:nvPicPr>
          <p:cNvPr id="6146" name="Picture 2" descr="027cba52-39b1-4179-9da7-f0d978f07d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662" y="3149600"/>
            <a:ext cx="16849919" cy="976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4348817-AC62-4E40-A5BB-4B104407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28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A2CF936-4DC5-4A72-A140-24B7A466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kontext - EU Hydrogen </a:t>
            </a:r>
            <a:r>
              <a:rPr lang="cs-CZ" dirty="0" err="1"/>
              <a:t>Roadmap</a:t>
            </a:r>
            <a:endParaRPr lang="en-US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D6C26F58-9093-49A5-9E8B-72831A6C3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69"/>
          <a:stretch/>
        </p:blipFill>
        <p:spPr>
          <a:xfrm>
            <a:off x="0" y="2992580"/>
            <a:ext cx="21155891" cy="10529347"/>
          </a:xfr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CF57840-12C8-4295-BF0F-8856BCE5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00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B1EDD-C71C-4186-A6C7-846906C7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kontext - aktuální stav v EU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EE723-ABC7-43EB-96BB-BEBB3B9B5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7524" y="3473450"/>
            <a:ext cx="8728076" cy="9217025"/>
          </a:xfrm>
        </p:spPr>
        <p:txBody>
          <a:bodyPr>
            <a:normAutofit/>
          </a:bodyPr>
          <a:lstStyle/>
          <a:p>
            <a:r>
              <a:rPr lang="cs-CZ" sz="2800" dirty="0"/>
              <a:t> Projekty skladování energie probíhají především v Německu</a:t>
            </a:r>
          </a:p>
          <a:p>
            <a:pPr defTabSz="358775"/>
            <a:r>
              <a:rPr lang="cs-CZ" sz="2800" dirty="0"/>
              <a:t> V Německu přes 100 plnících stanic vodíku (v EU cca 200, v ČR 3)</a:t>
            </a:r>
          </a:p>
          <a:p>
            <a:r>
              <a:rPr lang="cs-CZ" sz="2800" dirty="0"/>
              <a:t> V Evropě v provozu kolem 300 vodíkových autobusů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3F19BB9-92EB-458B-9060-B5DDDBF4B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63" y="6214303"/>
            <a:ext cx="8389303" cy="2269107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49F02D1-96E1-4C2D-8030-22A0378CF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34" t="17099" r="24166" b="15689"/>
          <a:stretch/>
        </p:blipFill>
        <p:spPr>
          <a:xfrm>
            <a:off x="10946194" y="3624390"/>
            <a:ext cx="8208962" cy="4681058"/>
          </a:xfrm>
          <a:prstGeom prst="rect">
            <a:avLst/>
          </a:prstGeom>
        </p:spPr>
      </p:pic>
      <p:pic>
        <p:nvPicPr>
          <p:cNvPr id="1026" name="Picture 2" descr="Vodíkové autobusy nabízí Solaris prozatím jen ve 12m provedení. (foto: Solaris Bus &amp; Coach)">
            <a:extLst>
              <a:ext uri="{FF2B5EF4-FFF2-40B4-BE49-F238E27FC236}">
                <a16:creationId xmlns:a16="http://schemas.microsoft.com/office/drawing/2014/main" id="{2253D30D-4AAE-4F1E-8517-4A958A6D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69" y="9115298"/>
            <a:ext cx="7913997" cy="44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952B5-7261-4F29-92DE-F29C324E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354475" y="11566800"/>
            <a:ext cx="1874834" cy="871195"/>
          </a:xfrm>
        </p:spPr>
        <p:txBody>
          <a:bodyPr/>
          <a:lstStyle/>
          <a:p>
            <a:fld id="{E5DA22FA-421E-4FA0-BBDE-AE379348C7F1}" type="slidenum">
              <a:rPr lang="cs-CZ" smtClean="0"/>
              <a:t>9</a:t>
            </a:fld>
            <a:endParaRPr lang="cs-CZ"/>
          </a:p>
        </p:txBody>
      </p:sp>
      <p:pic>
        <p:nvPicPr>
          <p:cNvPr id="4098" name="Picture 2" descr="Rošero-P FIRST: Slováci predstavili vodíkový autobus! - Novinky - Auto -  Pravda">
            <a:extLst>
              <a:ext uri="{FF2B5EF4-FFF2-40B4-BE49-F238E27FC236}">
                <a16:creationId xmlns:a16="http://schemas.microsoft.com/office/drawing/2014/main" id="{A76901BB-BAC6-4CE7-B0B8-C6825E80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12" y="9115298"/>
            <a:ext cx="78581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08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 ÚJV 16:9">
  <a:themeElements>
    <a:clrScheme name="ÚJV 2020">
      <a:dk1>
        <a:sysClr val="windowText" lastClr="000000"/>
      </a:dk1>
      <a:lt1>
        <a:sysClr val="window" lastClr="FFFFFF"/>
      </a:lt1>
      <a:dk2>
        <a:srgbClr val="646363"/>
      </a:dk2>
      <a:lt2>
        <a:srgbClr val="D6D6D6"/>
      </a:lt2>
      <a:accent1>
        <a:srgbClr val="0054A4"/>
      </a:accent1>
      <a:accent2>
        <a:srgbClr val="009AC7"/>
      </a:accent2>
      <a:accent3>
        <a:srgbClr val="646363"/>
      </a:accent3>
      <a:accent4>
        <a:srgbClr val="D6D6D6"/>
      </a:accent4>
      <a:accent5>
        <a:srgbClr val="059646"/>
      </a:accent5>
      <a:accent6>
        <a:srgbClr val="FDE057"/>
      </a:accent6>
      <a:hlink>
        <a:srgbClr val="0054A4"/>
      </a:hlink>
      <a:folHlink>
        <a:srgbClr val="0054A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UJV_16x9.potx" id="{3A4392FC-7600-415B-9961-E58D1D6E1EEC}" vid="{239BE9D8-F930-4CA2-A6FD-84AD8CF3A3AD}"/>
    </a:ext>
  </a:extLst>
</a:theme>
</file>

<file path=ppt/theme/theme2.xml><?xml version="1.0" encoding="utf-8"?>
<a:theme xmlns:a="http://schemas.openxmlformats.org/drawingml/2006/main" name="15_UVJ">
  <a:themeElements>
    <a:clrScheme name="15_UVJ 2">
      <a:dk1>
        <a:srgbClr val="4D4D4D"/>
      </a:dk1>
      <a:lt1>
        <a:srgbClr val="FFFFFF"/>
      </a:lt1>
      <a:dk2>
        <a:srgbClr val="08558F"/>
      </a:dk2>
      <a:lt2>
        <a:srgbClr val="8092C7"/>
      </a:lt2>
      <a:accent1>
        <a:srgbClr val="08558F"/>
      </a:accent1>
      <a:accent2>
        <a:srgbClr val="8092C7"/>
      </a:accent2>
      <a:accent3>
        <a:srgbClr val="FFFFFF"/>
      </a:accent3>
      <a:accent4>
        <a:srgbClr val="404040"/>
      </a:accent4>
      <a:accent5>
        <a:srgbClr val="AAB4C6"/>
      </a:accent5>
      <a:accent6>
        <a:srgbClr val="7384B4"/>
      </a:accent6>
      <a:hlink>
        <a:srgbClr val="8CCDDF"/>
      </a:hlink>
      <a:folHlink>
        <a:srgbClr val="C9E5ED"/>
      </a:folHlink>
    </a:clrScheme>
    <a:fontScheme name="15_UVJ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5_UVJ 1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4D4D4D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454545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UVJ 2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8092C7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7384B4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4_UVJ">
  <a:themeElements>
    <a:clrScheme name="15_UVJ 2">
      <a:dk1>
        <a:srgbClr val="4D4D4D"/>
      </a:dk1>
      <a:lt1>
        <a:srgbClr val="FFFFFF"/>
      </a:lt1>
      <a:dk2>
        <a:srgbClr val="08558F"/>
      </a:dk2>
      <a:lt2>
        <a:srgbClr val="8092C7"/>
      </a:lt2>
      <a:accent1>
        <a:srgbClr val="08558F"/>
      </a:accent1>
      <a:accent2>
        <a:srgbClr val="8092C7"/>
      </a:accent2>
      <a:accent3>
        <a:srgbClr val="FFFFFF"/>
      </a:accent3>
      <a:accent4>
        <a:srgbClr val="404040"/>
      </a:accent4>
      <a:accent5>
        <a:srgbClr val="AAB4C6"/>
      </a:accent5>
      <a:accent6>
        <a:srgbClr val="7384B4"/>
      </a:accent6>
      <a:hlink>
        <a:srgbClr val="8CCDDF"/>
      </a:hlink>
      <a:folHlink>
        <a:srgbClr val="C9E5ED"/>
      </a:folHlink>
    </a:clrScheme>
    <a:fontScheme name="15_UVJ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5_UVJ 1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4D4D4D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454545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UVJ 2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8092C7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7384B4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_UVJ">
  <a:themeElements>
    <a:clrScheme name="15_UVJ 2">
      <a:dk1>
        <a:srgbClr val="4D4D4D"/>
      </a:dk1>
      <a:lt1>
        <a:srgbClr val="FFFFFF"/>
      </a:lt1>
      <a:dk2>
        <a:srgbClr val="08558F"/>
      </a:dk2>
      <a:lt2>
        <a:srgbClr val="8092C7"/>
      </a:lt2>
      <a:accent1>
        <a:srgbClr val="08558F"/>
      </a:accent1>
      <a:accent2>
        <a:srgbClr val="8092C7"/>
      </a:accent2>
      <a:accent3>
        <a:srgbClr val="FFFFFF"/>
      </a:accent3>
      <a:accent4>
        <a:srgbClr val="404040"/>
      </a:accent4>
      <a:accent5>
        <a:srgbClr val="AAB4C6"/>
      </a:accent5>
      <a:accent6>
        <a:srgbClr val="7384B4"/>
      </a:accent6>
      <a:hlink>
        <a:srgbClr val="8CCDDF"/>
      </a:hlink>
      <a:folHlink>
        <a:srgbClr val="C9E5ED"/>
      </a:folHlink>
    </a:clrScheme>
    <a:fontScheme name="15_UVJ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5_UVJ 1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4D4D4D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454545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UVJ 2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8092C7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7384B4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UVJ">
  <a:themeElements>
    <a:clrScheme name="15_UVJ 2">
      <a:dk1>
        <a:srgbClr val="4D4D4D"/>
      </a:dk1>
      <a:lt1>
        <a:srgbClr val="FFFFFF"/>
      </a:lt1>
      <a:dk2>
        <a:srgbClr val="08558F"/>
      </a:dk2>
      <a:lt2>
        <a:srgbClr val="8092C7"/>
      </a:lt2>
      <a:accent1>
        <a:srgbClr val="08558F"/>
      </a:accent1>
      <a:accent2>
        <a:srgbClr val="8092C7"/>
      </a:accent2>
      <a:accent3>
        <a:srgbClr val="FFFFFF"/>
      </a:accent3>
      <a:accent4>
        <a:srgbClr val="404040"/>
      </a:accent4>
      <a:accent5>
        <a:srgbClr val="AAB4C6"/>
      </a:accent5>
      <a:accent6>
        <a:srgbClr val="7384B4"/>
      </a:accent6>
      <a:hlink>
        <a:srgbClr val="8CCDDF"/>
      </a:hlink>
      <a:folHlink>
        <a:srgbClr val="C9E5ED"/>
      </a:folHlink>
    </a:clrScheme>
    <a:fontScheme name="15_UVJ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8380" tIns="29190" rIns="58380" bIns="29190" numCol="1" anchor="t" anchorCtr="0" compatLnSpc="1">
        <a:prstTxWarp prst="textNoShape">
          <a:avLst/>
        </a:prstTxWarp>
        <a:spAutoFit/>
      </a:bodyPr>
      <a:lstStyle>
        <a:defPPr marL="0" marR="0" indent="0" algn="l" defTabSz="581025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50000"/>
          <a:buFont typeface="Arial" charset="0"/>
          <a:buChar char="•"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5_UVJ 1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4D4D4D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454545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UVJ 2">
        <a:dk1>
          <a:srgbClr val="4D4D4D"/>
        </a:dk1>
        <a:lt1>
          <a:srgbClr val="FFFFFF"/>
        </a:lt1>
        <a:dk2>
          <a:srgbClr val="08558F"/>
        </a:dk2>
        <a:lt2>
          <a:srgbClr val="8092C7"/>
        </a:lt2>
        <a:accent1>
          <a:srgbClr val="08558F"/>
        </a:accent1>
        <a:accent2>
          <a:srgbClr val="8092C7"/>
        </a:accent2>
        <a:accent3>
          <a:srgbClr val="FFFFFF"/>
        </a:accent3>
        <a:accent4>
          <a:srgbClr val="404040"/>
        </a:accent4>
        <a:accent5>
          <a:srgbClr val="AAB4C6"/>
        </a:accent5>
        <a:accent6>
          <a:srgbClr val="7384B4"/>
        </a:accent6>
        <a:hlink>
          <a:srgbClr val="8CCDDF"/>
        </a:hlink>
        <a:folHlink>
          <a:srgbClr val="C9E5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96F4B88796534ABB870252D41BB73D" ma:contentTypeVersion="13" ma:contentTypeDescription="Vytvoří nový dokument" ma:contentTypeScope="" ma:versionID="1279c1fc07651c81e64d60aaaaaed509">
  <xsd:schema xmlns:xsd="http://www.w3.org/2001/XMLSchema" xmlns:xs="http://www.w3.org/2001/XMLSchema" xmlns:p="http://schemas.microsoft.com/office/2006/metadata/properties" xmlns:ns3="6ce78963-2d52-4a32-8b10-758a9e5c3589" xmlns:ns4="10b58ca8-3aba-4c00-a652-c59a7718f766" targetNamespace="http://schemas.microsoft.com/office/2006/metadata/properties" ma:root="true" ma:fieldsID="eeff255174c48e0ca526c6582870d04c" ns3:_="" ns4:_="">
    <xsd:import namespace="6ce78963-2d52-4a32-8b10-758a9e5c3589"/>
    <xsd:import namespace="10b58ca8-3aba-4c00-a652-c59a7718f7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e78963-2d52-4a32-8b10-758a9e5c3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58ca8-3aba-4c00-a652-c59a7718f7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7FE805-8060-439A-878C-9E977F816B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AF3AFE-C341-46FA-B174-82FACAC00FC7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6ce78963-2d52-4a32-8b10-758a9e5c3589"/>
    <ds:schemaRef ds:uri="http://schemas.openxmlformats.org/package/2006/metadata/core-properties"/>
    <ds:schemaRef ds:uri="http://www.w3.org/XML/1998/namespace"/>
    <ds:schemaRef ds:uri="10b58ca8-3aba-4c00-a652-c59a7718f766"/>
  </ds:schemaRefs>
</ds:datastoreItem>
</file>

<file path=customXml/itemProps3.xml><?xml version="1.0" encoding="utf-8"?>
<ds:datastoreItem xmlns:ds="http://schemas.openxmlformats.org/officeDocument/2006/customXml" ds:itemID="{6DF9C3E4-D0FD-4E9D-9CC5-A3B20A1129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e78963-2d52-4a32-8b10-758a9e5c3589"/>
    <ds:schemaRef ds:uri="10b58ca8-3aba-4c00-a652-c59a7718f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Prezentace_UJV_16x9</Template>
  <TotalTime>2877</TotalTime>
  <Words>1629</Words>
  <Application>Microsoft Office PowerPoint</Application>
  <PresentationFormat>Vlastní</PresentationFormat>
  <Paragraphs>286</Paragraphs>
  <Slides>30</Slides>
  <Notes>8</Notes>
  <HiddenSlides>2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30</vt:i4>
      </vt:variant>
    </vt:vector>
  </HeadingPairs>
  <TitlesOfParts>
    <vt:vector size="42" baseType="lpstr">
      <vt:lpstr>Arial</vt:lpstr>
      <vt:lpstr>Calibri</vt:lpstr>
      <vt:lpstr>Cambria</vt:lpstr>
      <vt:lpstr>Inter</vt:lpstr>
      <vt:lpstr>Symbol</vt:lpstr>
      <vt:lpstr>Wingdings</vt:lpstr>
      <vt:lpstr>Wingdings 2</vt:lpstr>
      <vt:lpstr>Prezentace ÚJV 16:9</vt:lpstr>
      <vt:lpstr>15_UVJ</vt:lpstr>
      <vt:lpstr>24_UVJ</vt:lpstr>
      <vt:lpstr>19_UVJ</vt:lpstr>
      <vt:lpstr>16_UVJ</vt:lpstr>
      <vt:lpstr>Aktuální výhledy vodíkové mobility</vt:lpstr>
      <vt:lpstr>Akcionářská struktura újv ŘEŽ, A. S.  TRŽBY SKUPINY ÚJV V ROCE 2021</vt:lpstr>
      <vt:lpstr>–  SYNERGIE PRO ENERGETIKU</vt:lpstr>
      <vt:lpstr>Vodíkové technologie v ÚJV Řež</vt:lpstr>
      <vt:lpstr>Vodíkové projekty ve skupině ČEZ</vt:lpstr>
      <vt:lpstr>Vodíkové hospodářství - princip</vt:lpstr>
      <vt:lpstr>Způsoby akumulace energie - porovnání</vt:lpstr>
      <vt:lpstr>Mezinárodní kontext - EU Hydrogen Roadmap</vt:lpstr>
      <vt:lpstr>Mezinárodní kontext - aktuální stav v EU</vt:lpstr>
      <vt:lpstr>Vodíkové aktuality z ČR</vt:lpstr>
      <vt:lpstr>Příklad – 18m Autobus na vodík Solaris</vt:lpstr>
      <vt:lpstr>Vodíkové technologie jako nástroj dekarbonizace</vt:lpstr>
      <vt:lpstr>Národní akční plán čisté mobility</vt:lpstr>
      <vt:lpstr>Dopravní tahy ČR a plnící stanice v přípravě (již realizované)</vt:lpstr>
      <vt:lpstr>Vodíková mapa ČR</vt:lpstr>
      <vt:lpstr>Aktuality ve vodíkové mobilitě </vt:lpstr>
      <vt:lpstr>Česká vodíková technologická platforma</vt:lpstr>
      <vt:lpstr>Vodíkové technologie v ÚJV Řež</vt:lpstr>
      <vt:lpstr>Projekt TriHyBus (rok 2008+)</vt:lpstr>
      <vt:lpstr>Plnicí stanice v Neratovicích (Od roku 2009)</vt:lpstr>
      <vt:lpstr>Tankování Hyundai NEXO v Neratovicích   </vt:lpstr>
      <vt:lpstr>Malá plnicí stanice vodíku Řež</vt:lpstr>
      <vt:lpstr>Zařízení pro akumulaci energie do vodíku - Řež</vt:lpstr>
      <vt:lpstr>Vodíkové údolí Řež</vt:lpstr>
      <vt:lpstr>Vodíkové technologie v ÚJV Řež</vt:lpstr>
      <vt:lpstr>Vodíkový mobilita – běžící vývojové projekty</vt:lpstr>
      <vt:lpstr>ZEBRA – vozidlo pro komunální služby</vt:lpstr>
      <vt:lpstr>VÝVOJ FUNKČNÍHO PROTOTYPU NÁKLADNÍHO VOZIDLA S VODÍKOVÝM POHONEM NA BÁZI PALIVOVÝCH ČLÁNKŮ</vt:lpstr>
      <vt:lpstr>Shrnutí a vize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Ella dolorem iunto imporepro quia</dc:title>
  <dc:creator>Doucek Ales</dc:creator>
  <cp:lastModifiedBy>Kulas Jan</cp:lastModifiedBy>
  <cp:revision>75</cp:revision>
  <cp:lastPrinted>2022-04-11T14:07:35Z</cp:lastPrinted>
  <dcterms:created xsi:type="dcterms:W3CDTF">2020-11-12T15:49:11Z</dcterms:created>
  <dcterms:modified xsi:type="dcterms:W3CDTF">2022-10-24T15:08:00Z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0x0101005E96F4B88796534ABB870252D41BB73D</vt:lpwstr>
  </property>
</Properties>
</file>