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7" r:id="rId3"/>
    <p:sldId id="318" r:id="rId4"/>
    <p:sldId id="338" r:id="rId5"/>
    <p:sldId id="343" r:id="rId6"/>
    <p:sldId id="342" r:id="rId7"/>
    <p:sldId id="344" r:id="rId8"/>
    <p:sldId id="345" r:id="rId9"/>
    <p:sldId id="346" r:id="rId10"/>
    <p:sldId id="347" r:id="rId11"/>
    <p:sldId id="261" r:id="rId12"/>
  </p:sldIdLst>
  <p:sldSz cx="7993063" cy="6192838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9C"/>
    <a:srgbClr val="00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136" d="100"/>
          <a:sy n="136" d="100"/>
        </p:scale>
        <p:origin x="-834" y="-84"/>
      </p:cViewPr>
      <p:guideLst>
        <p:guide orient="horz" pos="1950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685800"/>
            <a:ext cx="44259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554FDD-4D7A-4209-B4B2-FB393199D3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36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zadi_stran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235" r="1457" b="1932"/>
          <a:stretch>
            <a:fillRect/>
          </a:stretch>
        </p:blipFill>
        <p:spPr bwMode="auto">
          <a:xfrm>
            <a:off x="0" y="0"/>
            <a:ext cx="802163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344738"/>
            <a:ext cx="6796088" cy="1327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887788"/>
            <a:ext cx="5594350" cy="1081087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B07B2785-578D-4C15-8F48-B304E94C4C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26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700B252C-71A3-4DCB-96A8-0F57FC0123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780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754688" y="407988"/>
            <a:ext cx="1798637" cy="51244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7988"/>
            <a:ext cx="5243513" cy="5124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DAFAAD7B-C986-4151-90F9-6E3F0BD91B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823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775" y="407988"/>
            <a:ext cx="5216525" cy="1031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58775" y="1512888"/>
            <a:ext cx="3521075" cy="401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2250" y="1512888"/>
            <a:ext cx="3521075" cy="401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4A1FA600-D00A-49CC-9399-FEA776DCF1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7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775" y="407988"/>
            <a:ext cx="5216525" cy="1031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58775" y="1512888"/>
            <a:ext cx="7194550" cy="401955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tabulku.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3A57419D-E4F6-4C4E-9F6E-949793A133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94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3B7CEAB9-EB25-4A86-A600-5470ABB838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5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825" y="3979863"/>
            <a:ext cx="6792913" cy="12303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1825" y="2624138"/>
            <a:ext cx="6792913" cy="1355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2046601F-240C-45D6-B165-CB46D1F113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0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1512888"/>
            <a:ext cx="352107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2250" y="1512888"/>
            <a:ext cx="352107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3C50DB8B-3C0D-463A-AD4D-32CB71EA5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3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" y="247650"/>
            <a:ext cx="7192963" cy="10318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0050" y="1385888"/>
            <a:ext cx="3530600" cy="577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0050" y="1963738"/>
            <a:ext cx="3530600" cy="356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060825" y="1385888"/>
            <a:ext cx="3532188" cy="577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060825" y="1963738"/>
            <a:ext cx="3532188" cy="356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DB18B006-19EC-468A-9CE9-E7AC01D144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230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D3208E57-3B51-41E8-8539-5BF438C80B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59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8BF71A24-74DF-4F78-B2F7-42EBD9AD8D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2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" y="246063"/>
            <a:ext cx="2628900" cy="10493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5788" y="246063"/>
            <a:ext cx="4467225" cy="5286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00050" y="1295400"/>
            <a:ext cx="2628900" cy="4237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5486D75A-7D68-462E-8E31-C76C7A8027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815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6863" y="4335463"/>
            <a:ext cx="4795837" cy="511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6863" y="554038"/>
            <a:ext cx="4795837" cy="3714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6863" y="4846638"/>
            <a:ext cx="4795837" cy="727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8AD6670E-2036-406E-8E33-AF4639F3C7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437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an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0"/>
            <a:ext cx="44227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07988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12888"/>
            <a:ext cx="7194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5762625"/>
            <a:ext cx="1866900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 altLang="cs-CZ"/>
              <a:t>strana </a:t>
            </a:r>
            <a:fld id="{9C832F64-A76C-4F8B-8810-CACB1FD74D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2pPr>
      <a:lvl3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3pPr>
      <a:lvl4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4pPr>
      <a:lvl5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charset="0"/>
        </a:defRPr>
      </a:lvl9pPr>
    </p:titleStyle>
    <p:bodyStyle>
      <a:lvl1pPr algn="l" defTabSz="809625" rtl="0" eaLnBrk="0" fontAlgn="base" hangingPunct="0">
        <a:spcBef>
          <a:spcPct val="4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809625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098550" indent="-203200" algn="l" defTabSz="809625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81138" indent="-203200" algn="l" defTabSz="809625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862138" indent="-201613" algn="l" defTabSz="809625" rtl="0" eaLnBrk="0" fontAlgn="base" hangingPunct="0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319338" indent="-201613" algn="l" defTabSz="809625" rtl="0" eaLnBrk="1" fontAlgn="base" hangingPunct="1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776538" indent="-201613" algn="l" defTabSz="809625" rtl="0" eaLnBrk="1" fontAlgn="base" hangingPunct="1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233738" indent="-201613" algn="l" defTabSz="809625" rtl="0" eaLnBrk="1" fontAlgn="base" hangingPunct="1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690938" indent="-201613" algn="l" defTabSz="809625" rtl="0" eaLnBrk="1" fontAlgn="base" hangingPunct="1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 sz="1200" b="0" dirty="0" smtClean="0">
                <a:solidFill>
                  <a:schemeClr val="bg1"/>
                </a:solidFill>
              </a:rPr>
              <a:t>Page </a:t>
            </a:r>
            <a:fld id="{027CCE77-41F8-4AA7-906C-C67647C861D8}" type="slidenum">
              <a:rPr lang="en-US" altLang="cs-CZ" sz="12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44738"/>
            <a:ext cx="6831013" cy="9683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Rezervy v rezervách</a:t>
            </a:r>
            <a:endParaRPr lang="en-US" altLang="cs-CZ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55988"/>
            <a:ext cx="6408738" cy="1512887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Ropné hmotné rezervy očima laika</a:t>
            </a:r>
            <a:endParaRPr lang="en-US" altLang="cs-CZ" sz="1600" dirty="0" smtClean="0"/>
          </a:p>
          <a:p>
            <a:pPr eaLnBrk="1" hangingPunct="1"/>
            <a:endParaRPr lang="en-US" altLang="cs-CZ" sz="1600" dirty="0" smtClean="0"/>
          </a:p>
          <a:p>
            <a:pPr eaLnBrk="1" hangingPunct="1"/>
            <a:r>
              <a:rPr lang="cs-CZ" altLang="cs-CZ" sz="1600" dirty="0" smtClean="0"/>
              <a:t>2.11.2017</a:t>
            </a:r>
            <a:r>
              <a:rPr lang="en-US" altLang="cs-CZ" sz="1600" dirty="0" smtClean="0"/>
              <a:t>, </a:t>
            </a:r>
            <a:r>
              <a:rPr lang="cs-CZ" altLang="cs-CZ" sz="1600" dirty="0" err="1" smtClean="0"/>
              <a:t>PETROLsummit</a:t>
            </a:r>
            <a:r>
              <a:rPr lang="cs-CZ" altLang="cs-CZ" sz="1600" dirty="0" smtClean="0"/>
              <a:t>, PRAHA</a:t>
            </a:r>
            <a:endParaRPr lang="en-US" alt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296220"/>
            <a:ext cx="7194550" cy="2376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Není ropa jako ropa, není rafinérie jako rafinérie (ale výpočet ropného ekvivalentu to neřeší)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Skladba SHR (zejména ropy) není jen otázkou spotřeby, ale měla by být předmětem analýzy významu a pravděpodobnosti aktuálních hrozeb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Zákon nepovažuje ropu jako zdroj petrochemických surovin, ale pouze jako palivářskou surovinu.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V SHR je možná ještě méně „</a:t>
            </a:r>
            <a:r>
              <a:rPr lang="cs-CZ" sz="1600" dirty="0" err="1" smtClean="0"/>
              <a:t>palivodní</a:t>
            </a:r>
            <a:r>
              <a:rPr lang="cs-CZ" sz="1600" dirty="0" smtClean="0"/>
              <a:t>“ než si počítáme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68139" y="3888507"/>
            <a:ext cx="71945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4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809625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98550" indent="-203200" algn="l" defTabSz="809625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481138" indent="-203200" algn="l" defTabSz="809625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862138" indent="-201613" algn="l" defTabSz="809625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319338" indent="-201613" algn="l" defTabSz="809625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776538" indent="-201613" algn="l" defTabSz="809625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233738" indent="-201613" algn="l" defTabSz="809625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690938" indent="-201613" algn="l" defTabSz="809625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sz="1800" kern="0" dirty="0" smtClean="0">
                <a:solidFill>
                  <a:srgbClr val="0070C0"/>
                </a:solidFill>
              </a:rPr>
              <a:t>Řešíme to, že je hromada málo vysoká. </a:t>
            </a:r>
          </a:p>
          <a:p>
            <a:pPr algn="ctr"/>
            <a:r>
              <a:rPr lang="cs-CZ" sz="1800" kern="0" dirty="0" smtClean="0">
                <a:solidFill>
                  <a:srgbClr val="0070C0"/>
                </a:solidFill>
              </a:rPr>
              <a:t>Měříme však její výšku správně? </a:t>
            </a:r>
          </a:p>
          <a:p>
            <a:pPr algn="ctr"/>
            <a:r>
              <a:rPr lang="cs-CZ" sz="1800" kern="0" dirty="0" smtClean="0">
                <a:solidFill>
                  <a:srgbClr val="0070C0"/>
                </a:solidFill>
              </a:rPr>
              <a:t>Je v té hromadě opravdu to, co by v ní mělo být?</a:t>
            </a:r>
          </a:p>
        </p:txBody>
      </p:sp>
    </p:spTree>
    <p:extLst>
      <p:ext uri="{BB962C8B-B14F-4D97-AF65-F5344CB8AC3E}">
        <p14:creationId xmlns:p14="http://schemas.microsoft.com/office/powerpoint/2010/main" val="36410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 b="0" smtClean="0"/>
              <a:t>strana </a:t>
            </a:r>
            <a:fld id="{00972337-00D0-4D2D-846F-AA8451E59BD1}" type="slidenum">
              <a:rPr lang="cs-CZ" altLang="cs-CZ" sz="1200" b="0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z="1200" b="0" smtClean="0"/>
          </a:p>
        </p:txBody>
      </p:sp>
      <p:pic>
        <p:nvPicPr>
          <p:cNvPr id="25603" name="Picture 4" descr="posled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35" r="1544" b="235"/>
          <a:stretch>
            <a:fillRect/>
          </a:stretch>
        </p:blipFill>
        <p:spPr bwMode="auto">
          <a:xfrm>
            <a:off x="0" y="0"/>
            <a:ext cx="799306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80063" y="4248150"/>
            <a:ext cx="2089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Veltruská 748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278 01 Kralupy nad Vltavou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Czech Republic</a:t>
            </a:r>
          </a:p>
          <a:p>
            <a:pPr eaLnBrk="1" hangingPunct="1">
              <a:spcBef>
                <a:spcPct val="0"/>
              </a:spcBef>
            </a:pPr>
            <a:endParaRPr lang="cs-CZ" altLang="cs-CZ" sz="1200" b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Tel.: +420 315 701 111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Fax: +420 315 720 110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e-mail: info@mero.cz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 b="0">
                <a:solidFill>
                  <a:schemeClr val="bg1"/>
                </a:solidFill>
              </a:rPr>
              <a:t>www.mero.cz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58775" y="5635625"/>
            <a:ext cx="209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 b="0">
                <a:solidFill>
                  <a:schemeClr val="bg1"/>
                </a:solidFill>
              </a:rPr>
              <a:t>©</a:t>
            </a:r>
            <a:r>
              <a:rPr lang="cs-CZ" altLang="cs-CZ" b="0">
                <a:solidFill>
                  <a:schemeClr val="bg1"/>
                </a:solidFill>
              </a:rPr>
              <a:t> MERO ČR, a.s.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8775" y="2344738"/>
            <a:ext cx="67960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D</a:t>
            </a:r>
            <a:r>
              <a:rPr lang="cs-CZ" sz="3600" dirty="0" err="1" smtClean="0">
                <a:solidFill>
                  <a:schemeClr val="bg1"/>
                </a:solidFill>
              </a:rPr>
              <a:t>íky</a:t>
            </a:r>
            <a:r>
              <a:rPr lang="cs-CZ" sz="3600" dirty="0" smtClean="0">
                <a:solidFill>
                  <a:schemeClr val="bg1"/>
                </a:solidFill>
              </a:rPr>
              <a:t> za pozornost</a:t>
            </a:r>
            <a:endParaRPr lang="en-US" altLang="cs-CZ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 b="0" dirty="0" err="1" smtClean="0"/>
              <a:t>Page</a:t>
            </a:r>
            <a:r>
              <a:rPr lang="cs-CZ" altLang="cs-CZ" sz="1200" b="0" dirty="0" smtClean="0"/>
              <a:t> </a:t>
            </a:r>
            <a:fld id="{4D486D3F-A894-441C-8039-8573DA356869}" type="slidenum">
              <a:rPr lang="cs-CZ" altLang="cs-CZ" sz="1200" b="0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z="1200" b="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8986" y="3798743"/>
            <a:ext cx="68839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6.dubna 2017</a:t>
            </a:r>
            <a:r>
              <a:rPr kumimoji="0" lang="cs-CZ" altLang="cs-CZ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Česko </a:t>
            </a:r>
            <a:r>
              <a:rPr lang="cs-CZ" altLang="cs-CZ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má zásoby ropy jen na 87 dní, neplní směrnici, varuje </a:t>
            </a:r>
            <a:r>
              <a:rPr lang="cs-CZ" altLang="cs-CZ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správa...</a:t>
            </a:r>
            <a:endParaRPr lang="cs-CZ" altLang="cs-CZ" sz="7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0954" y="2736379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5.srpna </a:t>
            </a:r>
            <a:r>
              <a:rPr lang="cs-CZ" dirty="0">
                <a:solidFill>
                  <a:srgbClr val="0070C0"/>
                </a:solidFill>
              </a:rPr>
              <a:t>2016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sz="1400" b="1" i="1" dirty="0" smtClean="0">
                <a:solidFill>
                  <a:srgbClr val="0070C0"/>
                </a:solidFill>
              </a:rPr>
              <a:t>Nouzové </a:t>
            </a:r>
            <a:r>
              <a:rPr lang="cs-CZ" sz="1400" b="1" i="1" dirty="0">
                <a:solidFill>
                  <a:srgbClr val="0070C0"/>
                </a:solidFill>
              </a:rPr>
              <a:t>ropné zásoby Česka klesají. Rostoucí ekonomika táhne </a:t>
            </a:r>
            <a:r>
              <a:rPr lang="cs-CZ" sz="1400" b="1" i="1" dirty="0" smtClean="0">
                <a:solidFill>
                  <a:srgbClr val="0070C0"/>
                </a:solidFill>
              </a:rPr>
              <a:t>spotřebu. </a:t>
            </a:r>
            <a:r>
              <a:rPr lang="cs-CZ" sz="1400" i="1" dirty="0" smtClean="0">
                <a:solidFill>
                  <a:srgbClr val="0070C0"/>
                </a:solidFill>
              </a:rPr>
              <a:t>Tuzemské </a:t>
            </a:r>
            <a:r>
              <a:rPr lang="cs-CZ" sz="1400" i="1" dirty="0">
                <a:solidFill>
                  <a:srgbClr val="0070C0"/>
                </a:solidFill>
              </a:rPr>
              <a:t>nouzové zásoby ropy a ropných produktů od začátku letošního roku klesly z 95 na 91 dnů</a:t>
            </a:r>
            <a:r>
              <a:rPr lang="cs-CZ" i="1" dirty="0" smtClean="0">
                <a:solidFill>
                  <a:srgbClr val="0070C0"/>
                </a:solidFill>
              </a:rPr>
              <a:t>... 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9729" y="1368227"/>
            <a:ext cx="683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18.ledna 2016 ...</a:t>
            </a:r>
            <a:r>
              <a:rPr lang="cs-CZ" sz="1400" i="1" dirty="0" smtClean="0">
                <a:solidFill>
                  <a:srgbClr val="0070C0"/>
                </a:solidFill>
              </a:rPr>
              <a:t>Bezpečnostní </a:t>
            </a:r>
            <a:r>
              <a:rPr lang="cs-CZ" sz="1400" i="1" dirty="0">
                <a:solidFill>
                  <a:srgbClr val="0070C0"/>
                </a:solidFill>
              </a:rPr>
              <a:t>rada státu projednala Aktualizaci usnesení Bezpečnostní rady státu č. 8/2012, předloženou ministrem průmyslu a obchodu spolu s předsedou SSHR na základě úkolu, který jim byl uložen v rámci závěrů ze schůze Bezpečnostní rady státu dne 6. října 2015, kdy byl projednáván materiál k nákupu 100 tisíc tun ropy do státních hmotných rezerv</a:t>
            </a:r>
            <a:r>
              <a:rPr lang="cs-CZ" sz="1400" i="1" dirty="0" smtClean="0">
                <a:solidFill>
                  <a:srgbClr val="0070C0"/>
                </a:solidFill>
              </a:rPr>
              <a:t>...</a:t>
            </a:r>
            <a:endParaRPr lang="cs-CZ" sz="14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5388" y="4536579"/>
            <a:ext cx="7181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26.června 2017 </a:t>
            </a:r>
            <a:r>
              <a:rPr lang="cs-CZ" sz="1400" b="1" i="1" dirty="0">
                <a:solidFill>
                  <a:srgbClr val="0070C0"/>
                </a:solidFill>
              </a:rPr>
              <a:t>Vláda neschválila doplnění zásob ropy, ČR přitom neplní směrnici</a:t>
            </a:r>
            <a:r>
              <a:rPr lang="cs-CZ" sz="1400" i="1" dirty="0" smtClean="0">
                <a:solidFill>
                  <a:srgbClr val="0070C0"/>
                </a:solidFill>
              </a:rPr>
              <a:t> </a:t>
            </a:r>
            <a:endParaRPr lang="cs-CZ" sz="1400" i="1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7988"/>
            <a:ext cx="5216525" cy="10318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3993913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 b="0" dirty="0" err="1" smtClean="0"/>
              <a:t>Page</a:t>
            </a:r>
            <a:r>
              <a:rPr lang="cs-CZ" altLang="cs-CZ" sz="1200" b="0" dirty="0" smtClean="0"/>
              <a:t> </a:t>
            </a:r>
            <a:fld id="{4D486D3F-A894-441C-8039-8573DA356869}" type="slidenum">
              <a:rPr lang="cs-CZ" altLang="cs-CZ" sz="1200" b="0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z="1200" b="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Ropné rezervy</a:t>
            </a:r>
          </a:p>
        </p:txBody>
      </p:sp>
      <p:sp>
        <p:nvSpPr>
          <p:cNvPr id="4102" name="TextovéPole 1"/>
          <p:cNvSpPr txBox="1">
            <a:spLocks noChangeArrowheads="1"/>
          </p:cNvSpPr>
          <p:nvPr/>
        </p:nvSpPr>
        <p:spPr bwMode="auto">
          <a:xfrm>
            <a:off x="396875" y="1368425"/>
            <a:ext cx="7139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 smtClean="0">
                <a:solidFill>
                  <a:schemeClr val="tx2"/>
                </a:solidFill>
              </a:rPr>
              <a:t>Vyhláška č.165/2013 Sb. vychází ze Směrnice Rady 2009/119/ES</a:t>
            </a:r>
            <a:endParaRPr lang="cs-CZ" altLang="cs-CZ" sz="1800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875" y="1872283"/>
            <a:ext cx="6696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V nouzových zásobách lze skladovat pouze ... druhy surové ropy, které jsou zpracovatelné v rafinériích na území České republiky.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Do nouzových zásob se zahrnují </a:t>
            </a:r>
            <a:r>
              <a:rPr lang="cs-CZ" b="1" dirty="0" smtClean="0">
                <a:solidFill>
                  <a:schemeClr val="tx2"/>
                </a:solidFill>
              </a:rPr>
              <a:t>pouze</a:t>
            </a:r>
            <a:r>
              <a:rPr lang="cs-CZ" dirty="0" smtClean="0">
                <a:solidFill>
                  <a:schemeClr val="tx2"/>
                </a:solidFill>
              </a:rPr>
              <a:t> tyto produkty: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Motorový benzín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Letecký benzín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Tryskové palivo benzínového, naftového nebo petrolejového typu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Ostatní petrolej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Plynový olej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Motorová nafta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</a:rPr>
              <a:t>Topný olej (</a:t>
            </a:r>
            <a:r>
              <a:rPr lang="cs-CZ" sz="1500" dirty="0" err="1" smtClean="0">
                <a:solidFill>
                  <a:schemeClr val="tx2"/>
                </a:solidFill>
              </a:rPr>
              <a:t>vysokosirný</a:t>
            </a:r>
            <a:r>
              <a:rPr lang="cs-CZ" sz="1500" dirty="0" smtClean="0">
                <a:solidFill>
                  <a:schemeClr val="tx2"/>
                </a:solidFill>
              </a:rPr>
              <a:t> i </a:t>
            </a:r>
            <a:r>
              <a:rPr lang="cs-CZ" sz="1500" dirty="0" err="1" smtClean="0">
                <a:solidFill>
                  <a:schemeClr val="tx2"/>
                </a:solidFill>
              </a:rPr>
              <a:t>nízkosirný</a:t>
            </a:r>
            <a:r>
              <a:rPr lang="cs-CZ" sz="1500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Jejich ropný ekvivalent se vypočte vynásobením jejich množství koeficientem 1,2</a:t>
            </a: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Zásoby surové ropy se snižují o min. 4% odpovídající průměrnému výtěžku primárního benzínu (</a:t>
            </a:r>
            <a:r>
              <a:rPr lang="cs-CZ" dirty="0" err="1" smtClean="0">
                <a:solidFill>
                  <a:schemeClr val="tx2"/>
                </a:solidFill>
              </a:rPr>
              <a:t>zpr</a:t>
            </a:r>
            <a:r>
              <a:rPr lang="cs-CZ" dirty="0" smtClean="0">
                <a:solidFill>
                  <a:schemeClr val="tx2"/>
                </a:solidFill>
              </a:rPr>
              <a:t>. 7%)</a:t>
            </a:r>
          </a:p>
        </p:txBody>
      </p:sp>
    </p:spTree>
    <p:extLst>
      <p:ext uri="{BB962C8B-B14F-4D97-AF65-F5344CB8AC3E}">
        <p14:creationId xmlns:p14="http://schemas.microsoft.com/office/powerpoint/2010/main" val="4194508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09625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09625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09625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09625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09625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 b="0" dirty="0" err="1" smtClean="0"/>
              <a:t>Page</a:t>
            </a:r>
            <a:r>
              <a:rPr lang="cs-CZ" altLang="cs-CZ" sz="1200" b="0" dirty="0" smtClean="0"/>
              <a:t> </a:t>
            </a:r>
            <a:fld id="{4D486D3F-A894-441C-8039-8573DA356869}" type="slidenum">
              <a:rPr lang="cs-CZ" altLang="cs-CZ" sz="1200" b="0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z="1200" b="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Ropné rezervy – proč je máme </a:t>
            </a:r>
          </a:p>
        </p:txBody>
      </p:sp>
      <p:sp>
        <p:nvSpPr>
          <p:cNvPr id="4102" name="TextovéPole 1"/>
          <p:cNvSpPr txBox="1">
            <a:spLocks noChangeArrowheads="1"/>
          </p:cNvSpPr>
          <p:nvPr/>
        </p:nvSpPr>
        <p:spPr bwMode="auto">
          <a:xfrm>
            <a:off x="396875" y="1296219"/>
            <a:ext cx="7056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 smtClean="0">
                <a:solidFill>
                  <a:schemeClr val="tx2"/>
                </a:solidFill>
              </a:rPr>
              <a:t>Příčiny vzniku a trvání nedostatku ropy a ropných produktů v nedávné minulosti :</a:t>
            </a:r>
            <a:endParaRPr lang="cs-CZ" altLang="cs-CZ" sz="1800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875" y="1968768"/>
            <a:ext cx="698403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Živelné katastrofy – povodně : výdej PHM ze SHR zasahujícím složkám IZS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Průmyslové havárie – Litvínov 2015, Kralupy 2016 : výpadek rafinérských výrobních kapacit pokryt dovozem z okolních zemí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Omezení dodávek ropy do ČR – např. 2003 a 2008 – řešeno zápůjčkami ze SHR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6131" y="4209440"/>
            <a:ext cx="698403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Přerušení provozu ropovodů Družba a/nebo IKL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Dlouhodobý výpadek těžby v oblasti</a:t>
            </a: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96131" y="3530010"/>
            <a:ext cx="7056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 smtClean="0">
                <a:solidFill>
                  <a:schemeClr val="tx2"/>
                </a:solidFill>
              </a:rPr>
              <a:t>Další možné příčiny vzniku a trvání nedostatku ropy a ropných produktů :</a:t>
            </a:r>
            <a:endParaRPr lang="cs-CZ" alt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1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Přerušení dodávek ropy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2115" y="1296219"/>
            <a:ext cx="7194550" cy="2808312"/>
          </a:xfrm>
        </p:spPr>
        <p:txBody>
          <a:bodyPr/>
          <a:lstStyle/>
          <a:p>
            <a:r>
              <a:rPr lang="cs-CZ" sz="1800" dirty="0" smtClean="0">
                <a:solidFill>
                  <a:schemeClr val="tx2"/>
                </a:solidFill>
              </a:rPr>
              <a:t>Pravděpodobnost přerušení dodávek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2"/>
                </a:solidFill>
              </a:rPr>
              <a:t>Porušení integrity ropovodu</a:t>
            </a:r>
          </a:p>
          <a:p>
            <a:pPr marL="701675" lvl="1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Technický stav: ropovody Družba i TAL </a:t>
            </a:r>
            <a:r>
              <a:rPr lang="en-US" sz="1600" dirty="0" smtClean="0">
                <a:solidFill>
                  <a:schemeClr val="tx2"/>
                </a:solidFill>
              </a:rPr>
              <a:t>&gt;</a:t>
            </a:r>
            <a:r>
              <a:rPr lang="cs-CZ" sz="1600" dirty="0" smtClean="0">
                <a:solidFill>
                  <a:schemeClr val="tx2"/>
                </a:solidFill>
              </a:rPr>
              <a:t> 50 let, IKL </a:t>
            </a:r>
            <a:r>
              <a:rPr lang="en-US" sz="1600" dirty="0" smtClean="0">
                <a:solidFill>
                  <a:schemeClr val="tx2"/>
                </a:solidFill>
              </a:rPr>
              <a:t>&gt;</a:t>
            </a:r>
            <a:r>
              <a:rPr lang="cs-CZ" sz="1600" dirty="0" smtClean="0">
                <a:solidFill>
                  <a:schemeClr val="tx2"/>
                </a:solidFill>
              </a:rPr>
              <a:t> 20 let</a:t>
            </a:r>
          </a:p>
          <a:p>
            <a:pPr marL="701675" lvl="1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Odstávka z technických příčin 3-10 dní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2"/>
                </a:solidFill>
              </a:rPr>
              <a:t>Ostatní důvody</a:t>
            </a:r>
          </a:p>
          <a:p>
            <a:pPr marL="701675" lvl="1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Politika / Obchod</a:t>
            </a:r>
          </a:p>
          <a:p>
            <a:pPr marL="701675" lvl="1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Ozbrojený konflikt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14" y="2622574"/>
            <a:ext cx="4599520" cy="31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180107" y="3096419"/>
            <a:ext cx="3024336" cy="64807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9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6131" y="4362403"/>
            <a:ext cx="2736304" cy="5847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Pravděpodobnost pro TAL a Družbu velmi rozdílná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9"/>
          <p:cNvCxnSpPr>
            <a:stCxn id="8" idx="0"/>
            <a:endCxn id="3" idx="2"/>
          </p:cNvCxnSpPr>
          <p:nvPr/>
        </p:nvCxnSpPr>
        <p:spPr bwMode="auto">
          <a:xfrm flipH="1" flipV="1">
            <a:off x="1692275" y="3744491"/>
            <a:ext cx="72008" cy="61791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3236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Ropné rezervy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83685"/>
              </p:ext>
            </p:extLst>
          </p:nvPr>
        </p:nvGraphicFramePr>
        <p:xfrm>
          <a:off x="396131" y="1478707"/>
          <a:ext cx="3528391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1847"/>
                <a:gridCol w="718594"/>
                <a:gridCol w="726548"/>
                <a:gridCol w="726548"/>
                <a:gridCol w="694854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F2017</a:t>
                      </a:r>
                      <a:endParaRPr lang="cs-CZ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7 476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7 212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5 395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7 890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86070"/>
              </p:ext>
            </p:extLst>
          </p:nvPr>
        </p:nvGraphicFramePr>
        <p:xfrm>
          <a:off x="396131" y="2126779"/>
          <a:ext cx="3528393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965"/>
                <a:gridCol w="731751"/>
                <a:gridCol w="739851"/>
                <a:gridCol w="739851"/>
                <a:gridCol w="642975"/>
              </a:tblGrid>
              <a:tr h="2628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2017</a:t>
                      </a:r>
                      <a:endParaRPr lang="cs-CZ" sz="14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45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24123" y="2808387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V rezervách cca 1 mil. tun 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Ropné rezervy tvoří 100% REBCO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Rafinerie Kralupy nemůže zpracovávat REBCO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Poměr kapacit LTV/KPY 2:1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Ropovod TAL kapacitně pro ČR cca 3.5 mil. tun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79" y="1270958"/>
            <a:ext cx="2869207" cy="17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18616"/>
              </p:ext>
            </p:extLst>
          </p:nvPr>
        </p:nvGraphicFramePr>
        <p:xfrm>
          <a:off x="684045" y="4587101"/>
          <a:ext cx="5328710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5742"/>
                <a:gridCol w="1065742"/>
                <a:gridCol w="1065742"/>
                <a:gridCol w="1065742"/>
                <a:gridCol w="1065742"/>
              </a:tblGrid>
              <a:tr h="2628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2017</a:t>
                      </a:r>
                      <a:endParaRPr lang="cs-CZ" sz="14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Kralupy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Litvínov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12037" y="4176539"/>
            <a:ext cx="465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Zásoba ropy na dny provozu českých rafinérií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1388" y="1101681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Import </a:t>
            </a:r>
            <a:r>
              <a:rPr lang="cs-CZ" b="1" dirty="0" smtClean="0">
                <a:solidFill>
                  <a:srgbClr val="0070C0"/>
                </a:solidFill>
              </a:rPr>
              <a:t>ropy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83253" y="885657"/>
            <a:ext cx="325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Struktura importu ropy vs. SHR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Rafinerie v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2155" y="1416781"/>
            <a:ext cx="3034805" cy="18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Rafinerie Kralupy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Propylen </a:t>
            </a:r>
            <a:r>
              <a:rPr lang="cs-CZ" dirty="0" err="1" smtClean="0"/>
              <a:t>splitter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Zpracování pouze sladkých rop</a:t>
            </a:r>
          </a:p>
          <a:p>
            <a:r>
              <a:rPr lang="cs-CZ" dirty="0" smtClean="0"/>
              <a:t>Výtěžek paliv 77%</a:t>
            </a:r>
          </a:p>
          <a:p>
            <a:r>
              <a:rPr lang="cs-CZ" dirty="0" smtClean="0"/>
              <a:t>Poměr </a:t>
            </a:r>
            <a:r>
              <a:rPr lang="cs-CZ" dirty="0" err="1" smtClean="0"/>
              <a:t>AuBi</a:t>
            </a:r>
            <a:r>
              <a:rPr lang="cs-CZ" dirty="0" smtClean="0"/>
              <a:t>/diesel    1 : 1,25</a:t>
            </a:r>
            <a:endParaRPr lang="cs-CZ" dirty="0"/>
          </a:p>
        </p:txBody>
      </p:sp>
      <p:sp>
        <p:nvSpPr>
          <p:cNvPr id="11" name="TextovéPole 10"/>
          <p:cNvSpPr txBox="1">
            <a:spLocks noChangeAspect="1"/>
          </p:cNvSpPr>
          <p:nvPr/>
        </p:nvSpPr>
        <p:spPr>
          <a:xfrm>
            <a:off x="3722680" y="3276667"/>
            <a:ext cx="3012363" cy="205200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Rafinerie Litvínov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Hydrokrak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Visbreaker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POX</a:t>
            </a:r>
          </a:p>
          <a:p>
            <a:endParaRPr lang="cs-CZ" dirty="0"/>
          </a:p>
          <a:p>
            <a:r>
              <a:rPr lang="cs-CZ" dirty="0" smtClean="0"/>
              <a:t>Zpracování především REBCO</a:t>
            </a:r>
          </a:p>
          <a:p>
            <a:r>
              <a:rPr lang="cs-CZ" dirty="0" smtClean="0"/>
              <a:t>Výtěžek paliv 53%</a:t>
            </a:r>
          </a:p>
          <a:p>
            <a:r>
              <a:rPr lang="cs-CZ" dirty="0" smtClean="0"/>
              <a:t>Poměr </a:t>
            </a:r>
            <a:r>
              <a:rPr lang="cs-CZ" dirty="0" err="1" smtClean="0"/>
              <a:t>AuBi</a:t>
            </a:r>
            <a:r>
              <a:rPr lang="cs-CZ" dirty="0" smtClean="0"/>
              <a:t> /diesel	  1 : 3,5	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76651" y="191234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ropný ekvivalent pro výpočet nouzových zásob</a:t>
            </a:r>
          </a:p>
          <a:p>
            <a:pPr algn="ctr"/>
            <a:r>
              <a:rPr lang="cs-CZ" dirty="0" smtClean="0"/>
              <a:t>(100 – 7(</a:t>
            </a:r>
            <a:r>
              <a:rPr lang="cs-CZ" dirty="0" err="1" smtClean="0"/>
              <a:t>PrBi</a:t>
            </a:r>
            <a:r>
              <a:rPr lang="cs-CZ" dirty="0" smtClean="0"/>
              <a:t>))/1,2 = 77,5%</a:t>
            </a:r>
          </a:p>
        </p:txBody>
      </p:sp>
      <p:pic>
        <p:nvPicPr>
          <p:cNvPr id="1026" name="Picture 2" descr="C:\Users\bruna\AppData\Local\Temp\7zOCC4A279A\KRALUPY_RAFINERSKA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91" y="1409840"/>
            <a:ext cx="1219219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una\AppData\Local\Temp\7zOC446203E\LITVINOV_RAFINERSKA_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8" y="3269549"/>
            <a:ext cx="3090071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SHR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80107" y="115220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„...Z </a:t>
            </a:r>
            <a:r>
              <a:rPr lang="cs-CZ" dirty="0"/>
              <a:t>tohoto množství tvoří největší podíl ropa, které je uskladněn milion tun, následuje nafta (přibližně 700.000 tun) a benzin (více než 300.000 tun</a:t>
            </a:r>
            <a:r>
              <a:rPr lang="cs-CZ" dirty="0" smtClean="0"/>
              <a:t>)...“ </a:t>
            </a:r>
            <a:r>
              <a:rPr lang="cs-CZ" sz="1000" dirty="0" smtClean="0"/>
              <a:t>(ČTK)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8139" y="3888507"/>
            <a:ext cx="6819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Podle zákonné definice (ropný </a:t>
            </a:r>
            <a:r>
              <a:rPr lang="cs-CZ" dirty="0" smtClean="0"/>
              <a:t>ekvivalent (77,5%) </a:t>
            </a:r>
            <a:r>
              <a:rPr lang="cs-CZ" dirty="0" smtClean="0"/>
              <a:t>je v SHR 1 775 kt paliv</a:t>
            </a: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37983"/>
              </p:ext>
            </p:extLst>
          </p:nvPr>
        </p:nvGraphicFramePr>
        <p:xfrm>
          <a:off x="490994" y="2068091"/>
          <a:ext cx="5104000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7418"/>
                <a:gridCol w="979356"/>
                <a:gridCol w="1065742"/>
                <a:gridCol w="1065742"/>
                <a:gridCol w="1065742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F2017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AuBi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1 570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1 575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1 605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1 592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MoNa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4 337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4 540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4 733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4 866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5 907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6 115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6 338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6 458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Poměr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1: 2,8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1:</a:t>
                      </a:r>
                      <a:r>
                        <a:rPr lang="cs-CZ" sz="1600" baseline="0" dirty="0" smtClean="0"/>
                        <a:t> 2,9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1:</a:t>
                      </a:r>
                      <a:r>
                        <a:rPr lang="cs-CZ" sz="1600" baseline="0" dirty="0" smtClean="0"/>
                        <a:t> 2,9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1: 3,1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724723" y="252035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Poměr </a:t>
            </a:r>
            <a:r>
              <a:rPr lang="cs-CZ" dirty="0" err="1" smtClean="0"/>
              <a:t>AuBi</a:t>
            </a:r>
            <a:r>
              <a:rPr lang="cs-CZ" dirty="0" smtClean="0"/>
              <a:t> / Diesel v SHR </a:t>
            </a:r>
          </a:p>
          <a:p>
            <a:pPr algn="ctr"/>
            <a:r>
              <a:rPr lang="cs-CZ" dirty="0" smtClean="0"/>
              <a:t>1: 2,3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13211"/>
              </p:ext>
            </p:extLst>
          </p:nvPr>
        </p:nvGraphicFramePr>
        <p:xfrm>
          <a:off x="500726" y="4658107"/>
          <a:ext cx="5328710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979356"/>
                <a:gridCol w="1065742"/>
                <a:gridCol w="1065742"/>
                <a:gridCol w="1065742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2017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100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68139" y="1677745"/>
            <a:ext cx="3898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Vývoj spotřeby pohonných hmot v ČR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8139" y="4342041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Vývoj zásob paliv v SHR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SHR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strana </a:t>
            </a:r>
            <a:fld id="{3B7CEAB9-EB25-4A86-A600-5470ABB83811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0147" y="128750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ALE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cs-CZ" dirty="0" smtClean="0"/>
              <a:t> 1 milión tun REBCO zpracovaný v rafinerii LTV představuje odhadem 530 000 tun paliv (120 kt </a:t>
            </a:r>
            <a:r>
              <a:rPr lang="cs-CZ" dirty="0" err="1" smtClean="0"/>
              <a:t>AuBi</a:t>
            </a:r>
            <a:r>
              <a:rPr lang="cs-CZ" dirty="0" smtClean="0"/>
              <a:t> a 410 kt dieselu)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23533" y="2088307"/>
            <a:ext cx="4333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Podle této definice je v SHR jen 1 530 kt paliv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41851"/>
              </p:ext>
            </p:extLst>
          </p:nvPr>
        </p:nvGraphicFramePr>
        <p:xfrm>
          <a:off x="1404125" y="3096419"/>
          <a:ext cx="532871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979356"/>
                <a:gridCol w="1065742"/>
                <a:gridCol w="1065742"/>
                <a:gridCol w="1065742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2017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AuBi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Diesel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83</a:t>
                      </a:r>
                      <a:endParaRPr lang="cs-CZ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86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332235" y="2736379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Vývoj zásob paliv v SHR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prezentace vzor">
  <a:themeElements>
    <a:clrScheme name="Motiv systému Office 1">
      <a:dk1>
        <a:srgbClr val="000000"/>
      </a:dk1>
      <a:lt1>
        <a:srgbClr val="FFFFFF"/>
      </a:lt1>
      <a:dk2>
        <a:srgbClr val="008AC9"/>
      </a:dk2>
      <a:lt2>
        <a:srgbClr val="828282"/>
      </a:lt2>
      <a:accent1>
        <a:srgbClr val="C0C0C0"/>
      </a:accent1>
      <a:accent2>
        <a:srgbClr val="4560A5"/>
      </a:accent2>
      <a:accent3>
        <a:srgbClr val="FFFFFF"/>
      </a:accent3>
      <a:accent4>
        <a:srgbClr val="000000"/>
      </a:accent4>
      <a:accent5>
        <a:srgbClr val="DCDCDC"/>
      </a:accent5>
      <a:accent6>
        <a:srgbClr val="3E5695"/>
      </a:accent6>
      <a:hlink>
        <a:srgbClr val="D0E2F0"/>
      </a:hlink>
      <a:folHlink>
        <a:srgbClr val="124A85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8AC9"/>
        </a:dk2>
        <a:lt2>
          <a:srgbClr val="828282"/>
        </a:lt2>
        <a:accent1>
          <a:srgbClr val="C0C0C0"/>
        </a:accent1>
        <a:accent2>
          <a:srgbClr val="4560A5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3E5695"/>
        </a:accent6>
        <a:hlink>
          <a:srgbClr val="D0E2F0"/>
        </a:hlink>
        <a:folHlink>
          <a:srgbClr val="124A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vzor</Template>
  <TotalTime>3907</TotalTime>
  <Words>848</Words>
  <Application>Microsoft Office PowerPoint</Application>
  <PresentationFormat>Vlastní</PresentationFormat>
  <Paragraphs>196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prezentace vzor</vt:lpstr>
      <vt:lpstr>Rezervy v rezervách</vt:lpstr>
      <vt:lpstr>Média</vt:lpstr>
      <vt:lpstr>Ropné rezervy</vt:lpstr>
      <vt:lpstr>Ropné rezervy – proč je máme </vt:lpstr>
      <vt:lpstr>Přerušení dodávek ropy</vt:lpstr>
      <vt:lpstr>Ropné rezervy</vt:lpstr>
      <vt:lpstr>Rafinerie v ČR</vt:lpstr>
      <vt:lpstr>Skladba SHR</vt:lpstr>
      <vt:lpstr>Skladba SHR</vt:lpstr>
      <vt:lpstr>Závěr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 prezentace</dc:title>
  <dc:creator>Datart</dc:creator>
  <cp:lastModifiedBy>Bruna Stanislav</cp:lastModifiedBy>
  <cp:revision>382</cp:revision>
  <dcterms:created xsi:type="dcterms:W3CDTF">2015-02-14T17:08:15Z</dcterms:created>
  <dcterms:modified xsi:type="dcterms:W3CDTF">2017-11-01T09:35:06Z</dcterms:modified>
</cp:coreProperties>
</file>