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2" r:id="rId1"/>
    <p:sldMasterId id="2147483741" r:id="rId2"/>
    <p:sldMasterId id="2147483743" r:id="rId3"/>
  </p:sldMasterIdLst>
  <p:notesMasterIdLst>
    <p:notesMasterId r:id="rId17"/>
  </p:notesMasterIdLst>
  <p:sldIdLst>
    <p:sldId id="256" r:id="rId4"/>
    <p:sldId id="257" r:id="rId5"/>
    <p:sldId id="270" r:id="rId6"/>
    <p:sldId id="271" r:id="rId7"/>
    <p:sldId id="272" r:id="rId8"/>
    <p:sldId id="282" r:id="rId9"/>
    <p:sldId id="273" r:id="rId10"/>
    <p:sldId id="277" r:id="rId11"/>
    <p:sldId id="278" r:id="rId12"/>
    <p:sldId id="281" r:id="rId13"/>
    <p:sldId id="280" r:id="rId14"/>
    <p:sldId id="283" r:id="rId15"/>
    <p:sldId id="28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507ABD-6683-4836-BBD9-D122A218F62C}">
  <a:tblStyle styleId="{74507ABD-6683-4836-BBD9-D122A218F62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6E6"/>
          </a:solidFill>
        </a:fill>
      </a:tcStyle>
    </a:wholeTbl>
    <a:band1H>
      <a:tcTxStyle/>
      <a:tcStyle>
        <a:tcBdr/>
        <a:fill>
          <a:solidFill>
            <a:srgbClr val="FF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1" autoAdjust="0"/>
    <p:restoredTop sz="86429" autoAdjust="0"/>
  </p:normalViewPr>
  <p:slideViewPr>
    <p:cSldViewPr snapToGrid="0">
      <p:cViewPr varScale="1">
        <p:scale>
          <a:sx n="147" d="100"/>
          <a:sy n="147" d="100"/>
        </p:scale>
        <p:origin x="10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30e3b5b9efc_3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g30e3b5b9efc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89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22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827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96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10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6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19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34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589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21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e457b7e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g30e457b7e85_0_7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9" name="Google Shape;1009;g30e457b7e85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6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nímek na šířku">
  <p:cSld name="Titulní snímek na šířk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7"/>
          <p:cNvSpPr/>
          <p:nvPr/>
        </p:nvSpPr>
        <p:spPr>
          <a:xfrm>
            <a:off x="836125" y="2401349"/>
            <a:ext cx="7325907" cy="1929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67"/>
          <p:cNvSpPr txBox="1">
            <a:spLocks noGrp="1"/>
          </p:cNvSpPr>
          <p:nvPr>
            <p:ph type="title"/>
          </p:nvPr>
        </p:nvSpPr>
        <p:spPr>
          <a:xfrm>
            <a:off x="981968" y="2522879"/>
            <a:ext cx="70190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5" name="Google Shape;845;p67"/>
          <p:cNvSpPr txBox="1">
            <a:spLocks noGrp="1"/>
          </p:cNvSpPr>
          <p:nvPr>
            <p:ph type="dt" idx="10"/>
          </p:nvPr>
        </p:nvSpPr>
        <p:spPr>
          <a:xfrm>
            <a:off x="5943600" y="3953158"/>
            <a:ext cx="2057400" cy="14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46" name="Google Shape;846;p67"/>
          <p:cNvSpPr txBox="1">
            <a:spLocks noGrp="1"/>
          </p:cNvSpPr>
          <p:nvPr>
            <p:ph type="body" idx="1"/>
          </p:nvPr>
        </p:nvSpPr>
        <p:spPr>
          <a:xfrm>
            <a:off x="981968" y="3953158"/>
            <a:ext cx="2297405" cy="1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7" name="Google Shape;847;p67"/>
          <p:cNvSpPr/>
          <p:nvPr/>
        </p:nvSpPr>
        <p:spPr>
          <a:xfrm>
            <a:off x="836125" y="3727124"/>
            <a:ext cx="4793464" cy="37403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7"/>
          <p:cNvSpPr/>
          <p:nvPr/>
        </p:nvSpPr>
        <p:spPr>
          <a:xfrm>
            <a:off x="3368568" y="3727124"/>
            <a:ext cx="4793464" cy="37403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/1">
  <p:cSld name="Tekst 1/1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5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85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9" name="Google Shape;939;p85"/>
          <p:cNvSpPr txBox="1">
            <a:spLocks noGrp="1"/>
          </p:cNvSpPr>
          <p:nvPr>
            <p:ph type="body" idx="1"/>
          </p:nvPr>
        </p:nvSpPr>
        <p:spPr>
          <a:xfrm>
            <a:off x="477200" y="1264910"/>
            <a:ext cx="76182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17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0" name="Google Shape;940;p85"/>
          <p:cNvSpPr txBox="1">
            <a:spLocks noGrp="1"/>
          </p:cNvSpPr>
          <p:nvPr>
            <p:ph type="body" idx="2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/2">
  <p:cSld name="Tekst 2/2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86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3" name="Google Shape;943;p86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86"/>
          <p:cNvSpPr txBox="1">
            <a:spLocks noGrp="1"/>
          </p:cNvSpPr>
          <p:nvPr>
            <p:ph type="body" idx="1"/>
          </p:nvPr>
        </p:nvSpPr>
        <p:spPr>
          <a:xfrm>
            <a:off x="477200" y="1264910"/>
            <a:ext cx="76182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17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5" name="Google Shape;945;p86"/>
          <p:cNvSpPr txBox="1">
            <a:spLocks noGrp="1"/>
          </p:cNvSpPr>
          <p:nvPr>
            <p:ph type="body" idx="2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3/3">
  <p:cSld name="Tekst 3/3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87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87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9" name="Google Shape;949;p87"/>
          <p:cNvSpPr txBox="1">
            <a:spLocks noGrp="1"/>
          </p:cNvSpPr>
          <p:nvPr>
            <p:ph type="body" idx="1"/>
          </p:nvPr>
        </p:nvSpPr>
        <p:spPr>
          <a:xfrm>
            <a:off x="477200" y="1264910"/>
            <a:ext cx="76182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17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0" name="Google Shape;950;p87"/>
          <p:cNvSpPr txBox="1">
            <a:spLocks noGrp="1"/>
          </p:cNvSpPr>
          <p:nvPr>
            <p:ph type="body" idx="2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1/1">
  <p:cSld name="Wykres 1/1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88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54" name="Google Shape;954;p88"/>
          <p:cNvSpPr>
            <a:spLocks noGrp="1"/>
          </p:cNvSpPr>
          <p:nvPr>
            <p:ph type="chart" idx="2"/>
          </p:nvPr>
        </p:nvSpPr>
        <p:spPr>
          <a:xfrm>
            <a:off x="477894" y="1264444"/>
            <a:ext cx="7617600" cy="3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55" name="Google Shape;955;p8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/2; Wykres 1/2">
  <p:cSld name="Tekst 1/2; Wykres 1/2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89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89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59" name="Google Shape;959;p89"/>
          <p:cNvSpPr txBox="1">
            <a:spLocks noGrp="1"/>
          </p:cNvSpPr>
          <p:nvPr>
            <p:ph type="body" idx="1"/>
          </p:nvPr>
        </p:nvSpPr>
        <p:spPr>
          <a:xfrm>
            <a:off x="477199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0" name="Google Shape;960;p89"/>
          <p:cNvSpPr>
            <a:spLocks noGrp="1"/>
          </p:cNvSpPr>
          <p:nvPr>
            <p:ph type="chart" idx="2"/>
          </p:nvPr>
        </p:nvSpPr>
        <p:spPr>
          <a:xfrm>
            <a:off x="4449938" y="1257164"/>
            <a:ext cx="3645600" cy="3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61" name="Google Shape;961;p89"/>
          <p:cNvSpPr txBox="1">
            <a:spLocks noGrp="1"/>
          </p:cNvSpPr>
          <p:nvPr>
            <p:ph type="body" idx="3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1/2; Tekst 1/2">
  <p:cSld name="Wykres 1/2; Tekst 1/2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0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90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5" name="Google Shape;965;p90"/>
          <p:cNvSpPr txBox="1">
            <a:spLocks noGrp="1"/>
          </p:cNvSpPr>
          <p:nvPr>
            <p:ph type="body" idx="1"/>
          </p:nvPr>
        </p:nvSpPr>
        <p:spPr>
          <a:xfrm>
            <a:off x="4449938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6" name="Google Shape;966;p90"/>
          <p:cNvSpPr>
            <a:spLocks noGrp="1"/>
          </p:cNvSpPr>
          <p:nvPr>
            <p:ph type="chart" idx="2"/>
          </p:nvPr>
        </p:nvSpPr>
        <p:spPr>
          <a:xfrm>
            <a:off x="477199" y="1257164"/>
            <a:ext cx="3645600" cy="3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67" name="Google Shape;967;p90"/>
          <p:cNvSpPr txBox="1">
            <a:spLocks noGrp="1"/>
          </p:cNvSpPr>
          <p:nvPr>
            <p:ph type="body" idx="3"/>
          </p:nvPr>
        </p:nvSpPr>
        <p:spPr>
          <a:xfrm rot="5400000">
            <a:off x="7863323" y="1478634"/>
            <a:ext cx="2005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/2; Obraz 1/2">
  <p:cSld name="Tekst 1/2; Obraz 1/2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1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1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1" name="Google Shape;971;p91"/>
          <p:cNvSpPr txBox="1">
            <a:spLocks noGrp="1"/>
          </p:cNvSpPr>
          <p:nvPr>
            <p:ph type="body" idx="1"/>
          </p:nvPr>
        </p:nvSpPr>
        <p:spPr>
          <a:xfrm>
            <a:off x="477199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2" name="Google Shape;972;p91"/>
          <p:cNvSpPr>
            <a:spLocks noGrp="1"/>
          </p:cNvSpPr>
          <p:nvPr>
            <p:ph type="pic" idx="2"/>
          </p:nvPr>
        </p:nvSpPr>
        <p:spPr>
          <a:xfrm>
            <a:off x="4449819" y="1257300"/>
            <a:ext cx="3645600" cy="3441000"/>
          </a:xfrm>
          <a:prstGeom prst="rect">
            <a:avLst/>
          </a:prstGeom>
          <a:noFill/>
          <a:ln>
            <a:noFill/>
          </a:ln>
        </p:spPr>
      </p:sp>
      <p:sp>
        <p:nvSpPr>
          <p:cNvPr id="973" name="Google Shape;973;p91"/>
          <p:cNvSpPr txBox="1">
            <a:spLocks noGrp="1"/>
          </p:cNvSpPr>
          <p:nvPr>
            <p:ph type="body" idx="3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1/2; Tekst 1/2">
  <p:cSld name="Obraz 1/2; Tekst 1/2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2"/>
          <p:cNvSpPr/>
          <p:nvPr/>
        </p:nvSpPr>
        <p:spPr>
          <a:xfrm>
            <a:off x="477200" y="967572"/>
            <a:ext cx="7618200" cy="3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92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7" name="Google Shape;977;p92"/>
          <p:cNvSpPr txBox="1">
            <a:spLocks noGrp="1"/>
          </p:cNvSpPr>
          <p:nvPr>
            <p:ph type="body" idx="1"/>
          </p:nvPr>
        </p:nvSpPr>
        <p:spPr>
          <a:xfrm>
            <a:off x="4449938" y="1264910"/>
            <a:ext cx="3645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Google Shape;978;p92"/>
          <p:cNvSpPr>
            <a:spLocks noGrp="1"/>
          </p:cNvSpPr>
          <p:nvPr>
            <p:ph type="pic" idx="2"/>
          </p:nvPr>
        </p:nvSpPr>
        <p:spPr>
          <a:xfrm>
            <a:off x="477199" y="1257300"/>
            <a:ext cx="3645600" cy="3441000"/>
          </a:xfrm>
          <a:prstGeom prst="rect">
            <a:avLst/>
          </a:prstGeom>
          <a:noFill/>
          <a:ln>
            <a:noFill/>
          </a:ln>
        </p:spPr>
      </p:sp>
      <p:sp>
        <p:nvSpPr>
          <p:cNvPr id="979" name="Google Shape;979;p92"/>
          <p:cNvSpPr txBox="1">
            <a:spLocks noGrp="1"/>
          </p:cNvSpPr>
          <p:nvPr>
            <p:ph type="body" idx="3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3"/>
          <p:cNvSpPr txBox="1"/>
          <p:nvPr/>
        </p:nvSpPr>
        <p:spPr>
          <a:xfrm>
            <a:off x="8678098" y="4769820"/>
            <a:ext cx="360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93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lo">
  <p:cSld name="Haslo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94"/>
          <p:cNvSpPr txBox="1">
            <a:spLocks noGrp="1"/>
          </p:cNvSpPr>
          <p:nvPr>
            <p:ph type="ctrTitle"/>
          </p:nvPr>
        </p:nvSpPr>
        <p:spPr>
          <a:xfrm>
            <a:off x="863896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85" name="Google Shape;985;p94"/>
          <p:cNvSpPr txBox="1">
            <a:spLocks noGrp="1"/>
          </p:cNvSpPr>
          <p:nvPr>
            <p:ph type="subTitle" idx="1"/>
          </p:nvPr>
        </p:nvSpPr>
        <p:spPr>
          <a:xfrm>
            <a:off x="863896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6" name="Google Shape;986;p94"/>
          <p:cNvSpPr txBox="1">
            <a:spLocks noGrp="1"/>
          </p:cNvSpPr>
          <p:nvPr>
            <p:ph type="body" idx="2"/>
          </p:nvPr>
        </p:nvSpPr>
        <p:spPr>
          <a:xfrm rot="5400000">
            <a:off x="7885373" y="1456584"/>
            <a:ext cx="19611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1/1">
  <p:cSld name="Obraz 1/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5"/>
          <p:cNvSpPr>
            <a:spLocks noGrp="1"/>
          </p:cNvSpPr>
          <p:nvPr>
            <p:ph type="pic" idx="2"/>
          </p:nvPr>
        </p:nvSpPr>
        <p:spPr>
          <a:xfrm>
            <a:off x="0" y="4734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89" name="Google Shape;989;p95"/>
          <p:cNvSpPr txBox="1"/>
          <p:nvPr/>
        </p:nvSpPr>
        <p:spPr>
          <a:xfrm>
            <a:off x="8678098" y="4769820"/>
            <a:ext cx="360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95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przekładkowy wąski">
  <p:cSld name="Slajd przekładkowy wąsk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96"/>
          <p:cNvSpPr/>
          <p:nvPr/>
        </p:nvSpPr>
        <p:spPr>
          <a:xfrm>
            <a:off x="836125" y="2401349"/>
            <a:ext cx="4793400" cy="19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96"/>
          <p:cNvSpPr/>
          <p:nvPr/>
        </p:nvSpPr>
        <p:spPr>
          <a:xfrm>
            <a:off x="836125" y="3727124"/>
            <a:ext cx="4793400" cy="37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96"/>
          <p:cNvSpPr txBox="1">
            <a:spLocks noGrp="1"/>
          </p:cNvSpPr>
          <p:nvPr>
            <p:ph type="title"/>
          </p:nvPr>
        </p:nvSpPr>
        <p:spPr>
          <a:xfrm>
            <a:off x="981968" y="1695425"/>
            <a:ext cx="4501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5" name="Google Shape;995;p96"/>
          <p:cNvSpPr txBox="1">
            <a:spLocks noGrp="1"/>
          </p:cNvSpPr>
          <p:nvPr>
            <p:ph type="dt" idx="10"/>
          </p:nvPr>
        </p:nvSpPr>
        <p:spPr>
          <a:xfrm>
            <a:off x="3426368" y="3953158"/>
            <a:ext cx="2057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6" name="Google Shape;996;p96"/>
          <p:cNvSpPr txBox="1">
            <a:spLocks noGrp="1"/>
          </p:cNvSpPr>
          <p:nvPr>
            <p:ph type="body" idx="1"/>
          </p:nvPr>
        </p:nvSpPr>
        <p:spPr>
          <a:xfrm>
            <a:off x="981968" y="3953158"/>
            <a:ext cx="22974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7" name="Google Shape;997;p96"/>
          <p:cNvSpPr txBox="1">
            <a:spLocks noGrp="1"/>
          </p:cNvSpPr>
          <p:nvPr>
            <p:ph type="body" idx="2"/>
          </p:nvPr>
        </p:nvSpPr>
        <p:spPr>
          <a:xfrm>
            <a:off x="1619614" y="969973"/>
            <a:ext cx="18978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Google Shape;998;p96"/>
          <p:cNvSpPr txBox="1">
            <a:spLocks noGrp="1"/>
          </p:cNvSpPr>
          <p:nvPr>
            <p:ph type="body" idx="3"/>
          </p:nvPr>
        </p:nvSpPr>
        <p:spPr>
          <a:xfrm>
            <a:off x="982266" y="2183606"/>
            <a:ext cx="45018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6"/>
          <p:cNvSpPr/>
          <p:nvPr/>
        </p:nvSpPr>
        <p:spPr>
          <a:xfrm>
            <a:off x="836125" y="2401349"/>
            <a:ext cx="4793464" cy="1929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66"/>
          <p:cNvSpPr/>
          <p:nvPr/>
        </p:nvSpPr>
        <p:spPr>
          <a:xfrm>
            <a:off x="836125" y="3727124"/>
            <a:ext cx="4793464" cy="37403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6"/>
          <p:cNvSpPr/>
          <p:nvPr/>
        </p:nvSpPr>
        <p:spPr>
          <a:xfrm>
            <a:off x="836125" y="1830716"/>
            <a:ext cx="2789111" cy="55412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100" dirty="0"/>
          </a:p>
        </p:txBody>
      </p:sp>
      <p:pic>
        <p:nvPicPr>
          <p:cNvPr id="840" name="Google Shape;840;p66" descr="Obraz zawierający tekst, Czcionka, logo, Grafika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84" y="1899758"/>
            <a:ext cx="1243162" cy="398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p66"/>
          <p:cNvCxnSpPr/>
          <p:nvPr/>
        </p:nvCxnSpPr>
        <p:spPr>
          <a:xfrm>
            <a:off x="2235005" y="1919541"/>
            <a:ext cx="0" cy="39085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4"/>
          <p:cNvSpPr/>
          <p:nvPr/>
        </p:nvSpPr>
        <p:spPr>
          <a:xfrm>
            <a:off x="8572500" y="4572000"/>
            <a:ext cx="571500" cy="576000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84"/>
          <p:cNvSpPr txBox="1"/>
          <p:nvPr/>
        </p:nvSpPr>
        <p:spPr>
          <a:xfrm>
            <a:off x="8678098" y="4769820"/>
            <a:ext cx="360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84"/>
          <p:cNvSpPr/>
          <p:nvPr/>
        </p:nvSpPr>
        <p:spPr>
          <a:xfrm>
            <a:off x="8572500" y="0"/>
            <a:ext cx="571500" cy="548700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84"/>
          <p:cNvSpPr/>
          <p:nvPr/>
        </p:nvSpPr>
        <p:spPr>
          <a:xfrm>
            <a:off x="8572500" y="541020"/>
            <a:ext cx="571500" cy="2232600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4" name="Google Shape;934;p84" descr="Obraz zawierający logo&#10;&#10;Opis wygenerowany automatyczni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18540" y="8282"/>
            <a:ext cx="479419" cy="479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84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7"/>
          <p:cNvSpPr txBox="1">
            <a:spLocks noGrp="1"/>
          </p:cNvSpPr>
          <p:nvPr>
            <p:ph type="title"/>
          </p:nvPr>
        </p:nvSpPr>
        <p:spPr>
          <a:xfrm>
            <a:off x="981968" y="2522879"/>
            <a:ext cx="70190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cs-CZ" dirty="0"/>
              <a:t>Technologické možnosti výroby pokročilých biopaliv v ČR</a:t>
            </a:r>
            <a:endParaRPr dirty="0"/>
          </a:p>
        </p:txBody>
      </p:sp>
      <p:sp>
        <p:nvSpPr>
          <p:cNvPr id="1004" name="Google Shape;1004;p97"/>
          <p:cNvSpPr txBox="1">
            <a:spLocks noGrp="1"/>
          </p:cNvSpPr>
          <p:nvPr>
            <p:ph type="dt" idx="10"/>
          </p:nvPr>
        </p:nvSpPr>
        <p:spPr>
          <a:xfrm>
            <a:off x="5943600" y="3953158"/>
            <a:ext cx="2057400" cy="14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31</a:t>
            </a:r>
            <a:r>
              <a:rPr lang="en" dirty="0" smtClean="0"/>
              <a:t>.10.2024</a:t>
            </a:r>
            <a:endParaRPr dirty="0"/>
          </a:p>
        </p:txBody>
      </p:sp>
      <p:sp>
        <p:nvSpPr>
          <p:cNvPr id="1005" name="Google Shape;1005;p97"/>
          <p:cNvSpPr txBox="1">
            <a:spLocks noGrp="1"/>
          </p:cNvSpPr>
          <p:nvPr>
            <p:ph type="body" idx="1"/>
          </p:nvPr>
        </p:nvSpPr>
        <p:spPr>
          <a:xfrm>
            <a:off x="981968" y="3953158"/>
            <a:ext cx="2297405" cy="1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" dirty="0"/>
              <a:t>Praha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celulózy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46" name="Picture 2" descr="V lesích dochází odpadní dřevo, vzhledem ke Green Dealu je to problém – Les  aktuáln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" y="1311390"/>
            <a:ext cx="2078392" cy="12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2657571" y="1924516"/>
            <a:ext cx="4118913" cy="1436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06581" y="1678295"/>
            <a:ext cx="4709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Parní termické štěpení vlákniny následované enzymatickou hydrolýzou</a:t>
            </a:r>
            <a:endParaRPr lang="cs-CZ" sz="1000" dirty="0"/>
          </a:p>
        </p:txBody>
      </p:sp>
      <p:sp>
        <p:nvSpPr>
          <p:cNvPr id="9" name="Šipka doprava 8"/>
          <p:cNvSpPr/>
          <p:nvPr/>
        </p:nvSpPr>
        <p:spPr>
          <a:xfrm>
            <a:off x="2661115" y="2402978"/>
            <a:ext cx="4118913" cy="1436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10125" y="2156757"/>
            <a:ext cx="4709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Hydropyrolýza následovaná suchým reformování odpadních plynů</a:t>
            </a:r>
            <a:endParaRPr lang="cs-CZ" sz="1000" dirty="0"/>
          </a:p>
        </p:txBody>
      </p:sp>
      <p:sp>
        <p:nvSpPr>
          <p:cNvPr id="11" name="Šipka doprava 10"/>
          <p:cNvSpPr/>
          <p:nvPr/>
        </p:nvSpPr>
        <p:spPr>
          <a:xfrm>
            <a:off x="2646942" y="1481494"/>
            <a:ext cx="4118913" cy="1436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95952" y="1235273"/>
            <a:ext cx="4709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Zplyňování biomasy s následnou mikrobiální transformací CO</a:t>
            </a:r>
            <a:r>
              <a:rPr lang="cs-CZ" sz="1000" baseline="-25000" dirty="0" smtClean="0"/>
              <a:t>2</a:t>
            </a:r>
            <a:endParaRPr lang="cs-CZ" sz="1000" dirty="0"/>
          </a:p>
        </p:txBody>
      </p:sp>
      <p:sp>
        <p:nvSpPr>
          <p:cNvPr id="2" name="Obdélník 1"/>
          <p:cNvSpPr/>
          <p:nvPr/>
        </p:nvSpPr>
        <p:spPr>
          <a:xfrm>
            <a:off x="446772" y="2883348"/>
            <a:ext cx="8468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Problémy: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Ekonomika </a:t>
            </a:r>
            <a:r>
              <a:rPr lang="cs-CZ" dirty="0" smtClean="0">
                <a:sym typeface="Wingdings" panose="05000000000000000000" pitchFamily="2" charset="2"/>
              </a:rPr>
              <a:t> konkurenční boj o surovinu s energetikou, vysoké investiční náklady, svozové náklady;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ym typeface="Wingdings" panose="05000000000000000000" pitchFamily="2" charset="2"/>
              </a:rPr>
              <a:t>Spolehlivost  vysoká citlivost technologie na kontaminanty (bakterie, heterogenní katalyzátory), postupné „léčení porodních bolestí“ pilotních projektů;  </a:t>
            </a:r>
            <a:endParaRPr lang="cs-CZ" dirty="0"/>
          </a:p>
        </p:txBody>
      </p:sp>
      <p:pic>
        <p:nvPicPr>
          <p:cNvPr id="6148" name="Picture 4" descr="Prostorový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98" y="1197925"/>
            <a:ext cx="1818544" cy="1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anaerobní fermentace cukernatých surovin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23646"/>
              </p:ext>
            </p:extLst>
          </p:nvPr>
        </p:nvGraphicFramePr>
        <p:xfrm>
          <a:off x="477200" y="1023752"/>
          <a:ext cx="7618200" cy="2602110"/>
        </p:xfrm>
        <a:graphic>
          <a:graphicData uri="http://schemas.openxmlformats.org/drawingml/2006/table">
            <a:tbl>
              <a:tblPr firstRow="1" firstCol="1" bandRow="1">
                <a:tableStyleId>{74507ABD-6683-4836-BBD9-D122A218F62C}</a:tableStyleId>
              </a:tblPr>
              <a:tblGrid>
                <a:gridCol w="2566671">
                  <a:extLst>
                    <a:ext uri="{9D8B030D-6E8A-4147-A177-3AD203B41FA5}">
                      <a16:colId xmlns:a16="http://schemas.microsoft.com/office/drawing/2014/main" val="2638006439"/>
                    </a:ext>
                  </a:extLst>
                </a:gridCol>
                <a:gridCol w="2566671">
                  <a:extLst>
                    <a:ext uri="{9D8B030D-6E8A-4147-A177-3AD203B41FA5}">
                      <a16:colId xmlns:a16="http://schemas.microsoft.com/office/drawing/2014/main" val="2476976080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1989261710"/>
                    </a:ext>
                  </a:extLst>
                </a:gridCol>
                <a:gridCol w="108608">
                  <a:extLst>
                    <a:ext uri="{9D8B030D-6E8A-4147-A177-3AD203B41FA5}">
                      <a16:colId xmlns:a16="http://schemas.microsoft.com/office/drawing/2014/main" val="173943661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1709915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Trh s pohonnými hmotami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Výroba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34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(g CO</a:t>
                      </a:r>
                      <a:r>
                        <a:rPr lang="cs-CZ" sz="1200" baseline="-25000" dirty="0">
                          <a:effectLst/>
                        </a:rPr>
                        <a:t>2eq</a:t>
                      </a:r>
                      <a:r>
                        <a:rPr lang="cs-CZ" sz="1200" dirty="0">
                          <a:effectLst/>
                        </a:rPr>
                        <a:t>/MJ)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97400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Biomethan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Směsný komunální odpad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15,0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11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Kukuřičná siláž a kejda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8951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Kejda a čistírenské kaly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-63,3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06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Bioodpady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19,9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9386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Živočišné tuky kat. 1 a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15,5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4091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Živočišné tuky kat. 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16,6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3184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Surový glycerin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17,5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919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Ostatní zrniny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26,5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1052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Škrobové kaly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4368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Sláma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6017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Použité kuchyňské oleje a tuky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24,2; 19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9806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Průmyslové bioodpady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14,0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9236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806950" y="3627641"/>
            <a:ext cx="4933950" cy="18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Zdroj.: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MŽP, Zprávy o emisích GHG z pohonných hmot; Skutečné hodnoty výrobců v ČR; VÚZT &amp; SVB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0" y="3720775"/>
            <a:ext cx="3754677" cy="121612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00326" y="4979786"/>
            <a:ext cx="4933950" cy="19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Zdroj.: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ČZU, Fakulta agrobiologie, potravinových a přírodních zdrojů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Změna nakládání s bioodpadem v Pr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8" y="3977957"/>
            <a:ext cx="1222167" cy="687469"/>
          </a:xfrm>
          <a:prstGeom prst="rect">
            <a:avLst/>
          </a:prstGeom>
        </p:spPr>
      </p:pic>
      <p:pic>
        <p:nvPicPr>
          <p:cNvPr id="1038" name="Picture 14" descr="kukuřičná siláž - Dobrý den, nabízím ke koupi kukuřičnou siláž. Cca 300 t  řezanou pro B - agroTRH / ŽIVOČIŠNÁ VÝROBA / krmi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11" y="3977957"/>
            <a:ext cx="1222167" cy="6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6" descr="D:\Data\hajekji\Pictures\biometan\63203ed4a8b7d87d6a4807a6b47a9097.webp"/>
          <p:cNvSpPr>
            <a:spLocks noChangeAspect="1" noChangeArrowheads="1"/>
          </p:cNvSpPr>
          <p:nvPr/>
        </p:nvSpPr>
        <p:spPr bwMode="auto">
          <a:xfrm>
            <a:off x="155575" y="-4800600"/>
            <a:ext cx="7496175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55" y="3977957"/>
            <a:ext cx="1030700" cy="6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anaerobní fermentace cukernatých surovin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Obdélník 8"/>
          <p:cNvSpPr/>
          <p:nvPr/>
        </p:nvSpPr>
        <p:spPr>
          <a:xfrm>
            <a:off x="404044" y="4952357"/>
            <a:ext cx="4933950" cy="19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Zdroj.: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ČZU, Fakulta agrobiologie, potravinových a přírodních zdrojů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0" y="1040468"/>
            <a:ext cx="6045094" cy="28658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0" y="3903748"/>
            <a:ext cx="5718220" cy="10570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211" y="3476067"/>
            <a:ext cx="2352058" cy="14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03;p97"/>
          <p:cNvSpPr txBox="1">
            <a:spLocks noGrp="1"/>
          </p:cNvSpPr>
          <p:nvPr>
            <p:ph type="title"/>
          </p:nvPr>
        </p:nvSpPr>
        <p:spPr>
          <a:xfrm>
            <a:off x="981968" y="2522879"/>
            <a:ext cx="70190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cs-CZ" sz="5400" dirty="0" smtClean="0"/>
              <a:t>Děkuji za pozornost a Vaše otázky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3318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Co nás čeká? 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D280F3A8-7984-4BC8-96A9-2DC4BA54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0" y="1089626"/>
            <a:ext cx="7612306" cy="359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RED III 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117952"/>
            <a:ext cx="6614391" cy="3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esterifikace trigliceridů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19161"/>
              </p:ext>
            </p:extLst>
          </p:nvPr>
        </p:nvGraphicFramePr>
        <p:xfrm>
          <a:off x="477200" y="1063989"/>
          <a:ext cx="7618200" cy="1288686"/>
        </p:xfrm>
        <a:graphic>
          <a:graphicData uri="http://schemas.openxmlformats.org/drawingml/2006/table">
            <a:tbl>
              <a:tblPr firstRow="1" firstCol="1" bandRow="1">
                <a:tableStyleId>{74507ABD-6683-4836-BBD9-D122A218F62C}</a:tableStyleId>
              </a:tblPr>
              <a:tblGrid>
                <a:gridCol w="808675">
                  <a:extLst>
                    <a:ext uri="{9D8B030D-6E8A-4147-A177-3AD203B41FA5}">
                      <a16:colId xmlns:a16="http://schemas.microsoft.com/office/drawing/2014/main" val="3434370641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val="1731349355"/>
                    </a:ext>
                  </a:extLst>
                </a:gridCol>
                <a:gridCol w="849375">
                  <a:extLst>
                    <a:ext uri="{9D8B030D-6E8A-4147-A177-3AD203B41FA5}">
                      <a16:colId xmlns:a16="http://schemas.microsoft.com/office/drawing/2014/main" val="2216026585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2785954571"/>
                    </a:ext>
                  </a:extLst>
                </a:gridCol>
              </a:tblGrid>
              <a:tr h="214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Trh s pohonnými hmotami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Výroba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739769"/>
                  </a:ext>
                </a:extLst>
              </a:tr>
              <a:tr h="214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(g CO</a:t>
                      </a:r>
                      <a:r>
                        <a:rPr lang="cs-CZ" sz="1200" baseline="-25000" dirty="0">
                          <a:effectLst/>
                        </a:rPr>
                        <a:t>2eq</a:t>
                      </a:r>
                      <a:r>
                        <a:rPr lang="cs-CZ" sz="1200" dirty="0">
                          <a:effectLst/>
                        </a:rPr>
                        <a:t>/MJ)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89298"/>
                  </a:ext>
                </a:extLst>
              </a:tr>
              <a:tr h="21478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FAME </a:t>
                      </a:r>
                      <a:r>
                        <a:rPr lang="cs-CZ" sz="1000" dirty="0" smtClean="0">
                          <a:effectLst/>
                        </a:rPr>
                        <a:t>Metyl</a:t>
                      </a:r>
                      <a:r>
                        <a:rPr lang="cs-CZ" sz="1000" baseline="0" dirty="0" smtClean="0">
                          <a:effectLst/>
                        </a:rPr>
                        <a:t> Ester Mastných Kyselin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MEŘO </a:t>
                      </a:r>
                      <a:r>
                        <a:rPr lang="cs-CZ" sz="1000" dirty="0" smtClean="0">
                          <a:effectLst/>
                        </a:rPr>
                        <a:t>(Metyl Ester Řepkového Oleje)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28,2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997239"/>
                  </a:ext>
                </a:extLst>
              </a:tr>
              <a:tr h="214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</a:rPr>
                        <a:t>UCOME </a:t>
                      </a:r>
                      <a:r>
                        <a:rPr lang="cs-CZ" sz="1000" dirty="0" smtClean="0">
                          <a:effectLst/>
                        </a:rPr>
                        <a:t>(Metyl Ester Použitého Kuchyňského Oleje)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8,23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789870"/>
                  </a:ext>
                </a:extLst>
              </a:tr>
              <a:tr h="214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TME </a:t>
                      </a:r>
                      <a:r>
                        <a:rPr lang="cs-CZ" sz="1000" dirty="0" smtClean="0">
                          <a:effectLst/>
                        </a:rPr>
                        <a:t>(Metyl Ester Živočišných Tuků)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12,7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14,40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844087"/>
                  </a:ext>
                </a:extLst>
              </a:tr>
              <a:tr h="214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MEFA </a:t>
                      </a:r>
                      <a:r>
                        <a:rPr lang="cs-CZ" sz="1000" dirty="0" smtClean="0">
                          <a:effectLst/>
                        </a:rPr>
                        <a:t>(Metyl Ester</a:t>
                      </a:r>
                      <a:r>
                        <a:rPr lang="cs-CZ" sz="1000" baseline="0" dirty="0" smtClean="0">
                          <a:effectLst/>
                        </a:rPr>
                        <a:t> z roztoku Mastných Kyselin)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9,09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408416"/>
                  </a:ext>
                </a:extLst>
              </a:tr>
            </a:tbl>
          </a:graphicData>
        </a:graphic>
      </p:graphicFrame>
      <p:pic>
        <p:nvPicPr>
          <p:cNvPr id="1026" name="Picture 2" descr="https://vedazive.cz/wp-content/uploads/2021/06/olej-na-vareni-detail-710x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1" y="2428875"/>
            <a:ext cx="1161100" cy="7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 odpadu se stává zdroj: Orlen Benzina začala sbírat použitý kuchyňský olej  | Magazín | AkcniCen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" y="3268785"/>
            <a:ext cx="1156299" cy="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filerní tuk a jiné suroviny pro reesterifikaci. - Stránky 2 - DP fo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" y="4121153"/>
            <a:ext cx="1156299" cy="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00" y="2449291"/>
            <a:ext cx="3879000" cy="22213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400" y="4811657"/>
            <a:ext cx="3879000" cy="18307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1727200" y="3575050"/>
            <a:ext cx="2355850" cy="1333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744" y="2973532"/>
            <a:ext cx="2446762" cy="5016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744" y="3782913"/>
            <a:ext cx="2446762" cy="121701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806950" y="2304677"/>
            <a:ext cx="4933950" cy="18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Zdroj.: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MŽP, Zprávy o emisích GHG z pohonných hmot; Skutečné hodnoty výrobců v ČR; VÚZT &amp; SVB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633499" y="4989712"/>
            <a:ext cx="5074502" cy="18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</a:t>
            </a:r>
            <a:r>
              <a:rPr lang="cs-CZ" sz="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Ústav 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technologie ropy a alternativních paliv,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Fakulta technologie 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ochrany prostředí, Vysoká škola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chemickotechnologická v 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Praze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cs-CZ" dirty="0" smtClean="0"/>
              <a:t>Biopaliva na bázi hydrodeoxygenace</a:t>
            </a:r>
            <a:r>
              <a:rPr lang="cs-CZ" dirty="0"/>
              <a:t> trigliceridů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22727"/>
              </p:ext>
            </p:extLst>
          </p:nvPr>
        </p:nvGraphicFramePr>
        <p:xfrm>
          <a:off x="477200" y="1063989"/>
          <a:ext cx="7618200" cy="1288686"/>
        </p:xfrm>
        <a:graphic>
          <a:graphicData uri="http://schemas.openxmlformats.org/drawingml/2006/table">
            <a:tbl>
              <a:tblPr firstRow="1" firstCol="1" bandRow="1">
                <a:tableStyleId>{74507ABD-6683-4836-BBD9-D122A218F62C}</a:tableStyleId>
              </a:tblPr>
              <a:tblGrid>
                <a:gridCol w="808675">
                  <a:extLst>
                    <a:ext uri="{9D8B030D-6E8A-4147-A177-3AD203B41FA5}">
                      <a16:colId xmlns:a16="http://schemas.microsoft.com/office/drawing/2014/main" val="3434370641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val="1731349355"/>
                    </a:ext>
                  </a:extLst>
                </a:gridCol>
                <a:gridCol w="849375">
                  <a:extLst>
                    <a:ext uri="{9D8B030D-6E8A-4147-A177-3AD203B41FA5}">
                      <a16:colId xmlns:a16="http://schemas.microsoft.com/office/drawing/2014/main" val="2216026585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2785954571"/>
                    </a:ext>
                  </a:extLst>
                </a:gridCol>
              </a:tblGrid>
              <a:tr h="214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Trh s pohonnými hmotami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Výroba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739769"/>
                  </a:ext>
                </a:extLst>
              </a:tr>
              <a:tr h="214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(g CO</a:t>
                      </a:r>
                      <a:r>
                        <a:rPr lang="cs-CZ" sz="1200" baseline="-25000" dirty="0">
                          <a:effectLst/>
                        </a:rPr>
                        <a:t>2eq</a:t>
                      </a:r>
                      <a:r>
                        <a:rPr lang="cs-CZ" sz="1200" dirty="0">
                          <a:effectLst/>
                        </a:rPr>
                        <a:t>/MJ)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89298"/>
                  </a:ext>
                </a:extLst>
              </a:tr>
              <a:tr h="21478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HVO / HEFA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PFAD </a:t>
                      </a:r>
                      <a:r>
                        <a:rPr lang="cs-CZ" sz="1000" dirty="0" smtClean="0">
                          <a:effectLst/>
                        </a:rPr>
                        <a:t>(Destilát Mastných</a:t>
                      </a:r>
                      <a:r>
                        <a:rPr lang="cs-CZ" sz="1000" baseline="0" dirty="0" smtClean="0">
                          <a:effectLst/>
                        </a:rPr>
                        <a:t> Kysel z výroby Palmového oleje</a:t>
                      </a:r>
                      <a:r>
                        <a:rPr lang="cs-CZ" sz="1000" dirty="0" smtClean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9,2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997239"/>
                  </a:ext>
                </a:extLst>
              </a:tr>
              <a:tr h="214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</a:rPr>
                        <a:t>AF </a:t>
                      </a:r>
                      <a:r>
                        <a:rPr lang="cs-CZ" sz="1000" dirty="0" smtClean="0">
                          <a:effectLst/>
                        </a:rPr>
                        <a:t>(Živočišné</a:t>
                      </a:r>
                      <a:r>
                        <a:rPr lang="cs-CZ" sz="1000" baseline="0" dirty="0" smtClean="0">
                          <a:effectLst/>
                        </a:rPr>
                        <a:t> Tuky)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8,0 – 9,3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789870"/>
                  </a:ext>
                </a:extLst>
              </a:tr>
              <a:tr h="214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UCO </a:t>
                      </a:r>
                      <a:r>
                        <a:rPr lang="cs-CZ" sz="1000" dirty="0" smtClean="0">
                          <a:effectLst/>
                        </a:rPr>
                        <a:t>(Použitý Kuchyňský</a:t>
                      </a:r>
                      <a:r>
                        <a:rPr lang="cs-CZ" sz="1000" baseline="0" dirty="0" smtClean="0">
                          <a:effectLst/>
                        </a:rPr>
                        <a:t> Olej)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5,5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844087"/>
                  </a:ext>
                </a:extLst>
              </a:tr>
              <a:tr h="214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RO </a:t>
                      </a:r>
                      <a:r>
                        <a:rPr lang="cs-CZ" sz="1000" dirty="0" smtClean="0">
                          <a:effectLst/>
                        </a:rPr>
                        <a:t>(Řepkový</a:t>
                      </a:r>
                      <a:r>
                        <a:rPr lang="cs-CZ" sz="1000" baseline="0" dirty="0" smtClean="0">
                          <a:effectLst/>
                        </a:rPr>
                        <a:t> Olej)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27,2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408416"/>
                  </a:ext>
                </a:extLst>
              </a:tr>
            </a:tbl>
          </a:graphicData>
        </a:graphic>
      </p:graphicFrame>
      <p:pic>
        <p:nvPicPr>
          <p:cNvPr id="1026" name="Picture 2" descr="https://vedazive.cz/wp-content/uploads/2021/06/olej-na-vareni-detail-710x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1" y="2428875"/>
            <a:ext cx="1161100" cy="7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 odpadu se stává zdroj: Orlen Benzina začala sbírat použitý kuchyňský olej  | Magazín | AkcniCen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" y="3268785"/>
            <a:ext cx="1156299" cy="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filerní tuk a jiné suroviny pro reesterifikaci. - Stránky 2 - DP fo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" y="4121153"/>
            <a:ext cx="1156299" cy="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009" y="4774414"/>
            <a:ext cx="4276392" cy="19280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806950" y="2286266"/>
            <a:ext cx="4933950" cy="18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Zdroj.: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MŽP, Zprávy o emisích GHG z pohonných hmot; Skutečné hodnoty výrobců v ČR; VÚZT &amp; SVB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009" y="2424752"/>
            <a:ext cx="4276391" cy="214089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1727200" y="3702050"/>
            <a:ext cx="2006600" cy="1460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200" y="2424752"/>
            <a:ext cx="2006600" cy="11590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201" y="3966306"/>
            <a:ext cx="2003196" cy="1022071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633499" y="4989712"/>
            <a:ext cx="5074502" cy="18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</a:t>
            </a:r>
            <a:r>
              <a:rPr lang="cs-CZ" sz="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Ústav 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technologie ropy a alternativních paliv,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Fakulta technologie 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ochrany prostředí, Vysoká škola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chemickotechnologická v </a:t>
            </a:r>
            <a:r>
              <a:rPr lang="cs-CZ" sz="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Praze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cs-CZ" dirty="0" smtClean="0"/>
              <a:t>Biopaliva na bázi hydrodeoxygenace</a:t>
            </a:r>
            <a:r>
              <a:rPr lang="cs-CZ" dirty="0"/>
              <a:t> trigliceridů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Obdélník 14"/>
          <p:cNvSpPr/>
          <p:nvPr/>
        </p:nvSpPr>
        <p:spPr>
          <a:xfrm>
            <a:off x="477200" y="4657442"/>
            <a:ext cx="5074502" cy="19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cs-CZ" sz="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Zdroj</a:t>
            </a:r>
            <a:r>
              <a:rPr lang="cs-CZ" sz="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cs-CZ" sz="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Argus</a:t>
            </a:r>
            <a:endParaRPr lang="cs-CZ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0" y="1066376"/>
            <a:ext cx="7618200" cy="35927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0" y="4248309"/>
            <a:ext cx="907208" cy="4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kvašení cukernatých surovin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56462"/>
              </p:ext>
            </p:extLst>
          </p:nvPr>
        </p:nvGraphicFramePr>
        <p:xfrm>
          <a:off x="477200" y="1021072"/>
          <a:ext cx="7618200" cy="2544191"/>
        </p:xfrm>
        <a:graphic>
          <a:graphicData uri="http://schemas.openxmlformats.org/drawingml/2006/table">
            <a:tbl>
              <a:tblPr firstRow="1" firstCol="1" bandRow="1">
                <a:tableStyleId>{74507ABD-6683-4836-BBD9-D122A218F62C}</a:tableStyleId>
              </a:tblPr>
              <a:tblGrid>
                <a:gridCol w="2566671">
                  <a:extLst>
                    <a:ext uri="{9D8B030D-6E8A-4147-A177-3AD203B41FA5}">
                      <a16:colId xmlns:a16="http://schemas.microsoft.com/office/drawing/2014/main" val="762937069"/>
                    </a:ext>
                  </a:extLst>
                </a:gridCol>
                <a:gridCol w="2566671">
                  <a:extLst>
                    <a:ext uri="{9D8B030D-6E8A-4147-A177-3AD203B41FA5}">
                      <a16:colId xmlns:a16="http://schemas.microsoft.com/office/drawing/2014/main" val="3400431797"/>
                    </a:ext>
                  </a:extLst>
                </a:gridCol>
                <a:gridCol w="1296733">
                  <a:extLst>
                    <a:ext uri="{9D8B030D-6E8A-4147-A177-3AD203B41FA5}">
                      <a16:colId xmlns:a16="http://schemas.microsoft.com/office/drawing/2014/main" val="2300839610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1801252294"/>
                    </a:ext>
                  </a:extLst>
                </a:gridCol>
              </a:tblGrid>
              <a:tr h="18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Trh s pohonnými hmotami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Výroba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58249"/>
                  </a:ext>
                </a:extLst>
              </a:tr>
              <a:tr h="18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(g CO</a:t>
                      </a:r>
                      <a:r>
                        <a:rPr lang="cs-CZ" sz="1200" baseline="-25000" dirty="0">
                          <a:effectLst/>
                        </a:rPr>
                        <a:t>2eq</a:t>
                      </a:r>
                      <a:r>
                        <a:rPr lang="cs-CZ" sz="1200" dirty="0">
                          <a:effectLst/>
                        </a:rPr>
                        <a:t>/MJ)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25904"/>
                  </a:ext>
                </a:extLst>
              </a:tr>
              <a:tr h="186790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Bioethanol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Cukrovka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332796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Cukrová třtina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695792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Hnědé tukové lapoly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3,2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17078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Ječmen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21,3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855876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Kukuřice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10,0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587523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Kukuřičné palice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78503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Melasa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869910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Pšenice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455115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Škrobové kaly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960582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Bioodpady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026216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Ostatní zrniny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11,1-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19,9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040573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2" y="3581693"/>
            <a:ext cx="958790" cy="15048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27" y="3581694"/>
            <a:ext cx="905361" cy="1504856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>
            <a:off x="2426593" y="3790342"/>
            <a:ext cx="148165" cy="1460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>
            <a:off x="2416567" y="4255560"/>
            <a:ext cx="1795907" cy="1460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641" y="4044492"/>
            <a:ext cx="1877540" cy="7142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362" y="3571352"/>
            <a:ext cx="1473059" cy="68420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030786" y="3499163"/>
            <a:ext cx="1479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smtClean="0"/>
              <a:t>Sacharóza</a:t>
            </a:r>
            <a:r>
              <a:rPr lang="cs-CZ" sz="1000" dirty="0" smtClean="0"/>
              <a:t> je disacharid  složený z glukózy a fruktózy</a:t>
            </a:r>
            <a:endParaRPr lang="cs-CZ" sz="1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066127" y="3958373"/>
            <a:ext cx="206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smtClean="0"/>
              <a:t>Škrob</a:t>
            </a:r>
            <a:r>
              <a:rPr lang="cs-CZ" sz="1000" dirty="0" smtClean="0"/>
              <a:t> vychází z glukózy a je buď lineárním polysacharidem (amylóza) nebo rozvětveným polysacharidem (amylopektin)</a:t>
            </a:r>
            <a:endParaRPr lang="cs-CZ" sz="1000" dirty="0"/>
          </a:p>
        </p:txBody>
      </p:sp>
      <p:sp>
        <p:nvSpPr>
          <p:cNvPr id="24" name="Šipka doprava 23"/>
          <p:cNvSpPr/>
          <p:nvPr/>
        </p:nvSpPr>
        <p:spPr>
          <a:xfrm>
            <a:off x="2412554" y="4877195"/>
            <a:ext cx="3807771" cy="1460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44857" y="4622114"/>
            <a:ext cx="2245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smtClean="0"/>
              <a:t>Celulóza</a:t>
            </a:r>
            <a:r>
              <a:rPr lang="cs-CZ" sz="1000" dirty="0" smtClean="0"/>
              <a:t> vychází z glukózy a je rozvětveným polysacharidem s až statisícem jednotek glukózy</a:t>
            </a:r>
            <a:endParaRPr lang="cs-CZ" sz="1000" dirty="0"/>
          </a:p>
        </p:txBody>
      </p:sp>
      <p:pic>
        <p:nvPicPr>
          <p:cNvPr id="4098" name="Picture 2" descr="alternativní popis obrázku chyb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36" y="3543678"/>
            <a:ext cx="276905" cy="4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krová řepa | Tereos TT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57" y="3574489"/>
            <a:ext cx="385899" cy="4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rnová kukuřice – zajímavá tržní plodina | Uroda.cz - Informace o rostlinné  výrobě pro zemědělské odborník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34" y="3994453"/>
            <a:ext cx="416286" cy="5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enovka - krmný ječmen - květen 2024 - Agropress.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20470" y="4086816"/>
            <a:ext cx="555048" cy="3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kvašení cukernatých surovin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77200" y="1021072"/>
          <a:ext cx="7618200" cy="2544191"/>
        </p:xfrm>
        <a:graphic>
          <a:graphicData uri="http://schemas.openxmlformats.org/drawingml/2006/table">
            <a:tbl>
              <a:tblPr firstRow="1" firstCol="1" bandRow="1">
                <a:tableStyleId>{74507ABD-6683-4836-BBD9-D122A218F62C}</a:tableStyleId>
              </a:tblPr>
              <a:tblGrid>
                <a:gridCol w="2566671">
                  <a:extLst>
                    <a:ext uri="{9D8B030D-6E8A-4147-A177-3AD203B41FA5}">
                      <a16:colId xmlns:a16="http://schemas.microsoft.com/office/drawing/2014/main" val="762937069"/>
                    </a:ext>
                  </a:extLst>
                </a:gridCol>
                <a:gridCol w="2566671">
                  <a:extLst>
                    <a:ext uri="{9D8B030D-6E8A-4147-A177-3AD203B41FA5}">
                      <a16:colId xmlns:a16="http://schemas.microsoft.com/office/drawing/2014/main" val="3400431797"/>
                    </a:ext>
                  </a:extLst>
                </a:gridCol>
                <a:gridCol w="1296733">
                  <a:extLst>
                    <a:ext uri="{9D8B030D-6E8A-4147-A177-3AD203B41FA5}">
                      <a16:colId xmlns:a16="http://schemas.microsoft.com/office/drawing/2014/main" val="2300839610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1801252294"/>
                    </a:ext>
                  </a:extLst>
                </a:gridCol>
              </a:tblGrid>
              <a:tr h="18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Trh s pohonnými hmotami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Výroba v ČR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58249"/>
                  </a:ext>
                </a:extLst>
              </a:tr>
              <a:tr h="18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(g CO</a:t>
                      </a:r>
                      <a:r>
                        <a:rPr lang="cs-CZ" sz="1200" baseline="-25000" dirty="0">
                          <a:effectLst/>
                        </a:rPr>
                        <a:t>2eq</a:t>
                      </a:r>
                      <a:r>
                        <a:rPr lang="cs-CZ" sz="1200" dirty="0">
                          <a:effectLst/>
                        </a:rPr>
                        <a:t>/MJ)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25904"/>
                  </a:ext>
                </a:extLst>
              </a:tr>
              <a:tr h="186790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Bioethanol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Cukrovka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332796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Cukrová třtina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695792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Hnědé tukové lapoly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3,2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17078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Ječmen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21,3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855876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Kukuřice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10,0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587523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Kukuřičné palice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78503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Melasa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869910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Pšenice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24,3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455115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Škrobové kaly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960582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Bioodpady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026216"/>
                  </a:ext>
                </a:extLst>
              </a:tr>
              <a:tr h="186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Ostatní zrniny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11,1-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19,9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040573"/>
                  </a:ext>
                </a:extLst>
              </a:tr>
            </a:tbl>
          </a:graphicData>
        </a:graphic>
      </p:graphicFrame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26" y="3615317"/>
            <a:ext cx="1882346" cy="31036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92976" y="3571739"/>
            <a:ext cx="147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smtClean="0"/>
              <a:t>Monosacharidy</a:t>
            </a:r>
            <a:r>
              <a:rPr lang="cs-CZ" sz="1000" dirty="0" smtClean="0"/>
              <a:t> za pomocí kvasinek přechází na alkohol a oxid uhličitý</a:t>
            </a:r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371428" y="3567731"/>
            <a:ext cx="147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 smtClean="0"/>
              <a:t>Disacharidy</a:t>
            </a:r>
            <a:r>
              <a:rPr lang="cs-CZ" sz="1000" dirty="0" smtClean="0"/>
              <a:t> a </a:t>
            </a:r>
            <a:r>
              <a:rPr lang="cs-CZ" sz="1000" u="sng" dirty="0" smtClean="0"/>
              <a:t>Škrob</a:t>
            </a:r>
            <a:r>
              <a:rPr lang="cs-CZ" sz="1000" dirty="0" smtClean="0"/>
              <a:t> podléhají  enzymatické hydrolýze za vzniku monosacharidů</a:t>
            </a:r>
            <a:endParaRPr lang="cs-CZ" sz="1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879" y="3615316"/>
            <a:ext cx="2319574" cy="310365"/>
          </a:xfrm>
          <a:prstGeom prst="rect">
            <a:avLst/>
          </a:prstGeom>
        </p:spPr>
      </p:pic>
      <p:sp>
        <p:nvSpPr>
          <p:cNvPr id="3" name="Zahnutá šipka dolů 2"/>
          <p:cNvSpPr/>
          <p:nvPr/>
        </p:nvSpPr>
        <p:spPr>
          <a:xfrm rot="10537917">
            <a:off x="2420150" y="4185615"/>
            <a:ext cx="5536607" cy="662625"/>
          </a:xfrm>
          <a:prstGeom prst="curvedDownArrow">
            <a:avLst>
              <a:gd name="adj1" fmla="val 25000"/>
              <a:gd name="adj2" fmla="val 78487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326" y="4042077"/>
            <a:ext cx="1882346" cy="2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8"/>
          <p:cNvSpPr txBox="1">
            <a:spLocks noGrp="1"/>
          </p:cNvSpPr>
          <p:nvPr>
            <p:ph type="title"/>
          </p:nvPr>
        </p:nvSpPr>
        <p:spPr>
          <a:xfrm>
            <a:off x="477200" y="297464"/>
            <a:ext cx="761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</a:pPr>
            <a:r>
              <a:rPr lang="cs-CZ" dirty="0" smtClean="0"/>
              <a:t>Biopaliva na bázi kvašení cukernatých surovin</a:t>
            </a:r>
            <a:endParaRPr dirty="0"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1"/>
          </p:nvPr>
        </p:nvSpPr>
        <p:spPr>
          <a:xfrm rot="5400000">
            <a:off x="7915823" y="1426134"/>
            <a:ext cx="1900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ORLEN Unipetrol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013" name="Google Shape;1013;p98"/>
          <p:cNvCxnSpPr/>
          <p:nvPr/>
        </p:nvCxnSpPr>
        <p:spPr>
          <a:xfrm>
            <a:off x="8670518" y="538134"/>
            <a:ext cx="390900" cy="0"/>
          </a:xfrm>
          <a:prstGeom prst="straightConnector1">
            <a:avLst/>
          </a:prstGeom>
          <a:noFill/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1" y="1063468"/>
            <a:ext cx="5414758" cy="22609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19" y="2615824"/>
            <a:ext cx="3337581" cy="20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ní strana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y podstawowe">
  <a:themeElements>
    <a:clrScheme name="Niestandardowy 2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FF0000"/>
      </a:accent1>
      <a:accent2>
        <a:srgbClr val="FF7F00"/>
      </a:accent2>
      <a:accent3>
        <a:srgbClr val="6C6C6C"/>
      </a:accent3>
      <a:accent4>
        <a:srgbClr val="CBCBD0"/>
      </a:accent4>
      <a:accent5>
        <a:srgbClr val="14A3FF"/>
      </a:accent5>
      <a:accent6>
        <a:srgbClr val="48FF6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670</Words>
  <Application>Microsoft Office PowerPoint</Application>
  <PresentationFormat>Předvádění na obrazovce (16:9)</PresentationFormat>
  <Paragraphs>216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Calibri</vt:lpstr>
      <vt:lpstr>Wingdings</vt:lpstr>
      <vt:lpstr>Simple Light</vt:lpstr>
      <vt:lpstr>Titulní strana</vt:lpstr>
      <vt:lpstr>Slajdy podstawowe</vt:lpstr>
      <vt:lpstr>Technologické možnosti výroby pokročilých biopaliv v ČR</vt:lpstr>
      <vt:lpstr>Co nás čeká? </vt:lpstr>
      <vt:lpstr>RED III </vt:lpstr>
      <vt:lpstr>Biopaliva na bázi esterifikace trigliceridů</vt:lpstr>
      <vt:lpstr>Biopaliva na bázi hydrodeoxygenace trigliceridů</vt:lpstr>
      <vt:lpstr>Biopaliva na bázi hydrodeoxygenace trigliceridů</vt:lpstr>
      <vt:lpstr>Biopaliva na bázi kvašení cukernatých surovin</vt:lpstr>
      <vt:lpstr>Biopaliva na bázi kvašení cukernatých surovin</vt:lpstr>
      <vt:lpstr>Biopaliva na bázi kvašení cukernatých surovin</vt:lpstr>
      <vt:lpstr>Biopaliva na bázi celulózy</vt:lpstr>
      <vt:lpstr>Biopaliva na bázi anaerobní fermentace cukernatých surovin</vt:lpstr>
      <vt:lpstr>Biopaliva na bázi anaerobní fermentace cukernatých surovin</vt:lpstr>
      <vt:lpstr>Děkuji za pozornost a Vaše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možnosti výroby pokročilých biopaliv v ČR</dc:title>
  <dc:creator>Hájek Jiří (UNP-CRE)</dc:creator>
  <cp:lastModifiedBy>Gadas Lada (UNP-RPA)</cp:lastModifiedBy>
  <cp:revision>42</cp:revision>
  <dcterms:modified xsi:type="dcterms:W3CDTF">2024-10-30T08:49:51Z</dcterms:modified>
</cp:coreProperties>
</file>