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Helvetica Neue Ligh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80">
          <p15:clr>
            <a:srgbClr val="747775"/>
          </p15:clr>
        </p15:guide>
        <p15:guide id="2" pos="2880">
          <p15:clr>
            <a:srgbClr val="747775"/>
          </p15:clr>
        </p15:guide>
        <p15:guide id="3" pos="3827">
          <p15:clr>
            <a:srgbClr val="747775"/>
          </p15:clr>
        </p15:guide>
        <p15:guide id="4" pos="1933">
          <p15:clr>
            <a:srgbClr val="747775"/>
          </p15:clr>
        </p15:guide>
        <p15:guide id="5" orient="horz" pos="474">
          <p15:clr>
            <a:srgbClr val="747775"/>
          </p15:clr>
        </p15:guide>
        <p15:guide id="6" orient="horz" pos="51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80" orient="horz"/>
        <p:guide pos="2880"/>
        <p:guide pos="3827"/>
        <p:guide pos="1933"/>
        <p:guide pos="474" orient="horz"/>
        <p:guide pos="51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Light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HelveticaNeueLight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HelveticaNeueLight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d3a6081e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cs"/>
              <a:t>“rozcvička” - vzájemné představení</a:t>
            </a:r>
            <a:endParaRPr/>
          </a:p>
        </p:txBody>
      </p:sp>
      <p:sp>
        <p:nvSpPr>
          <p:cNvPr id="79" name="Google Shape;79;g2ad3a6081e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cdff44b96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2fcdff44b96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cdff44b96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64" name="Google Shape;164;g2fcdff44b96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cdff44b96_0_2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2" name="Google Shape;172;g2fcdff44b96_0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e74de6a3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0e74de6a3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e166201c0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90" name="Google Shape;190;g28e166201c0_0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e166201c0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28e166201c0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28e166201c0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cdff44b96_0_4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2fcdff44b96_0_4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e74de6a3a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>
                <a:solidFill>
                  <a:schemeClr val="dk1"/>
                </a:solidFill>
              </a:rPr>
              <a:t>Jak říkáme propojujeme byznys s přírodou </a:t>
            </a:r>
            <a:r>
              <a:rPr lang="cs" sz="1400"/>
              <a:t>a jsem průvodci pozitní změnou.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Náš QCh provozu pomáhá idetifikovat všech vytyčené oblasti.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A díky profesionálnímu projektovým managementem, celý proces změny implementovat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včetně zhodnocení komunikace.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Chtěl bych ještě </a:t>
            </a:r>
            <a:r>
              <a:rPr b="1" lang="cs" sz="1400"/>
              <a:t>definovat provoz</a:t>
            </a:r>
            <a:r>
              <a:rPr lang="cs" sz="1400"/>
              <a:t>, který zde používám, jako termín zahrnující </a:t>
            </a:r>
            <a:r>
              <a:rPr b="1" lang="cs" sz="1400"/>
              <a:t>kanceláře, výrobní a skladovací prostory, dopravu, logistiku</a:t>
            </a:r>
            <a:r>
              <a:rPr lang="cs" sz="1400"/>
              <a:t> a </a:t>
            </a:r>
            <a:r>
              <a:rPr b="1" lang="cs" sz="1400"/>
              <a:t>provozovny služeb </a:t>
            </a:r>
            <a:r>
              <a:rPr lang="cs" sz="1400"/>
              <a:t>(jako například kavárny a obchody).</a:t>
            </a:r>
            <a:endParaRPr sz="1400"/>
          </a:p>
        </p:txBody>
      </p:sp>
      <p:sp>
        <p:nvSpPr>
          <p:cNvPr id="220" name="Google Shape;220;g30e74de6a3a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e74de6a3a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>
                <a:solidFill>
                  <a:schemeClr val="dk1"/>
                </a:solidFill>
              </a:rPr>
              <a:t>Jak říkáme propojujeme byznys s přírodou </a:t>
            </a:r>
            <a:r>
              <a:rPr lang="cs" sz="1400"/>
              <a:t>a jsem průvodci pozitní změnou.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Náš QCh provozu pomáhá idetifikovat všech vytyčené oblasti.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A díky profesionálnímu projektovým managementem, celý proces změny implementovat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včetně zhodnocení komunikace.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Chtěl bych ještě </a:t>
            </a:r>
            <a:r>
              <a:rPr b="1" lang="cs" sz="1400"/>
              <a:t>definovat provoz</a:t>
            </a:r>
            <a:r>
              <a:rPr lang="cs" sz="1400"/>
              <a:t>, který zde používám, jako termín zahrnující </a:t>
            </a:r>
            <a:r>
              <a:rPr b="1" lang="cs" sz="1400"/>
              <a:t>kanceláře, výrobní a skladovací prostory, dopravu, logistiku</a:t>
            </a:r>
            <a:r>
              <a:rPr lang="cs" sz="1400"/>
              <a:t> a </a:t>
            </a:r>
            <a:r>
              <a:rPr b="1" lang="cs" sz="1400"/>
              <a:t>provozovny služeb </a:t>
            </a:r>
            <a:r>
              <a:rPr lang="cs" sz="1400"/>
              <a:t>(jako například kavárny a obchody).</a:t>
            </a:r>
            <a:endParaRPr sz="1400"/>
          </a:p>
        </p:txBody>
      </p:sp>
      <p:sp>
        <p:nvSpPr>
          <p:cNvPr id="229" name="Google Shape;229;g30e74de6a3a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0e74de6a3a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>
                <a:solidFill>
                  <a:schemeClr val="dk1"/>
                </a:solidFill>
              </a:rPr>
              <a:t>Jak říkáme propojujeme byznys s přírodou </a:t>
            </a:r>
            <a:r>
              <a:rPr lang="cs" sz="1400"/>
              <a:t>a jsem průvodci pozitní změnou.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Náš QCh provozu pomáhá idetifikovat všech vytyčené oblasti.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A díky profesionálnímu projektovým managementem, celý proces změny implementovat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včetně zhodnocení komunikace.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Chtěl bych ještě </a:t>
            </a:r>
            <a:r>
              <a:rPr b="1" lang="cs" sz="1400"/>
              <a:t>definovat provoz</a:t>
            </a:r>
            <a:r>
              <a:rPr lang="cs" sz="1400"/>
              <a:t>, který zde používám, jako termín zahrnující </a:t>
            </a:r>
            <a:r>
              <a:rPr b="1" lang="cs" sz="1400"/>
              <a:t>kanceláře, výrobní a skladovací prostory, dopravu, logistiku</a:t>
            </a:r>
            <a:r>
              <a:rPr lang="cs" sz="1400"/>
              <a:t> a </a:t>
            </a:r>
            <a:r>
              <a:rPr b="1" lang="cs" sz="1400"/>
              <a:t>provozovny služeb </a:t>
            </a:r>
            <a:r>
              <a:rPr lang="cs" sz="1400"/>
              <a:t>(jako například kavárny a obchody).</a:t>
            </a:r>
            <a:endParaRPr sz="1400"/>
          </a:p>
        </p:txBody>
      </p:sp>
      <p:sp>
        <p:nvSpPr>
          <p:cNvPr id="236" name="Google Shape;236;g30e74de6a3a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8e166201c0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g28e166201c0_0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e74de6a3a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>
                <a:solidFill>
                  <a:schemeClr val="dk1"/>
                </a:solidFill>
              </a:rPr>
              <a:t>Jak říkáme propojujeme byznys s přírodou </a:t>
            </a:r>
            <a:r>
              <a:rPr lang="cs" sz="1400"/>
              <a:t>a jsem průvodci pozitní změnou.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Náš QCh provozu pomáhá idetifikovat všech vytyčené oblasti.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A díky profesionálnímu projektovým managementem, celý proces změny implementovat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včetně zhodnocení komunikace.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Chtěl bych ještě </a:t>
            </a:r>
            <a:r>
              <a:rPr b="1" lang="cs" sz="1400"/>
              <a:t>definovat provoz</a:t>
            </a:r>
            <a:r>
              <a:rPr lang="cs" sz="1400"/>
              <a:t>, který zde používám, jako termín zahrnující </a:t>
            </a:r>
            <a:r>
              <a:rPr b="1" lang="cs" sz="1400"/>
              <a:t>kanceláře, výrobní a skladovací prostory, dopravu, logistiku</a:t>
            </a:r>
            <a:r>
              <a:rPr lang="cs" sz="1400"/>
              <a:t> a </a:t>
            </a:r>
            <a:r>
              <a:rPr b="1" lang="cs" sz="1400"/>
              <a:t>provozovny služeb </a:t>
            </a:r>
            <a:r>
              <a:rPr lang="cs" sz="1400"/>
              <a:t>(jako například kavárny a obchody).</a:t>
            </a:r>
            <a:endParaRPr sz="1400"/>
          </a:p>
        </p:txBody>
      </p:sp>
      <p:sp>
        <p:nvSpPr>
          <p:cNvPr id="245" name="Google Shape;245;g30e74de6a3a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e74de6a3a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>
                <a:solidFill>
                  <a:schemeClr val="dk1"/>
                </a:solidFill>
              </a:rPr>
              <a:t>Jak říkáme propojujeme byznys s přírodou </a:t>
            </a:r>
            <a:r>
              <a:rPr lang="cs" sz="1400"/>
              <a:t>a jsem průvodci pozitní změnou.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Náš QCh provozu pomáhá idetifikovat všech vytyčené oblasti.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A díky profesionálnímu projektovým managementem, celý proces změny implementovat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včetně zhodnocení komunikace.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" sz="1400"/>
              <a:t>Chtěl bych ještě </a:t>
            </a:r>
            <a:r>
              <a:rPr b="1" lang="cs" sz="1400"/>
              <a:t>definovat provoz</a:t>
            </a:r>
            <a:r>
              <a:rPr lang="cs" sz="1400"/>
              <a:t>, který zde používám, jako termín zahrnující </a:t>
            </a:r>
            <a:r>
              <a:rPr b="1" lang="cs" sz="1400"/>
              <a:t>kanceláře, výrobní a skladovací prostory, dopravu, logistiku</a:t>
            </a:r>
            <a:r>
              <a:rPr lang="cs" sz="1400"/>
              <a:t> a </a:t>
            </a:r>
            <a:r>
              <a:rPr b="1" lang="cs" sz="1400"/>
              <a:t>provozovny služeb </a:t>
            </a:r>
            <a:r>
              <a:rPr lang="cs" sz="1400"/>
              <a:t>(jako například kavárny a obchody).</a:t>
            </a:r>
            <a:endParaRPr sz="1400"/>
          </a:p>
        </p:txBody>
      </p:sp>
      <p:sp>
        <p:nvSpPr>
          <p:cNvPr id="255" name="Google Shape;255;g30e74de6a3a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cdff44b96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fcdff44b96_0_4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ad3a6081ef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g2ad3a6081ef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fcdff44b96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fcdff44b96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fb81d4dd6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g2afb81d4dd6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cdff44b96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2fcdff44b96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cdff44b96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2fcdff44b96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e2b23bab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2fe2b23bab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e166201c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18" name="Google Shape;118;g28e166201c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cdff44b96_0_5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2fcdff44b96_0_5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cdff44b96_0_5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32" name="Google Shape;132;g2fcdff44b96_0_5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cdff44b9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cdff44b9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1">
  <p:cSld name="TITLE_AND_BODY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">
  <p:cSld name="TITLE_AND_BODY_1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2">
  <p:cSld name="TITLE_AND_BODY_5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/>
          <p:nvPr>
            <p:ph idx="12" type="sldNum"/>
          </p:nvPr>
        </p:nvSpPr>
        <p:spPr>
          <a:xfrm>
            <a:off x="4484637" y="4905375"/>
            <a:ext cx="1701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3">
  <p:cSld name="TITLE_AND_BODY_1_3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4">
  <p:cSld name="TITLE_AND_BODY_1_4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5">
  <p:cSld name="TITLE_AND_BODY_1_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6">
  <p:cSld name="TITLE_AND_BODY_1_6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4484637" y="4905375"/>
            <a:ext cx="1701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7">
  <p:cSld name="TITLE_AND_BODY_1_7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8">
  <p:cSld name="TITLE_AND_BODY_1_8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9">
  <p:cSld name="TITLE_AND_BODY_1_9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3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10">
  <p:cSld name="TITLE_AND_BODY_1_10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1 11">
  <p:cSld name="TITLE_AND_BODY_1_1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/>
          <p:nvPr>
            <p:ph idx="12" type="sldNum"/>
          </p:nvPr>
        </p:nvSpPr>
        <p:spPr>
          <a:xfrm>
            <a:off x="4484637" y="4905375"/>
            <a:ext cx="170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b="0" i="0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5">
  <p:cSld name="TITLE_AND_BODY_6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10000"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hyperlink" Target="https://environment.ec.europa.eu/topics/circular-economy/green-claims_en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hyperlink" Target="https://ec.europa.eu/info/law/law-topic/consumer-protection-law/consumer-contract-law/consumer-rights-directive_en" TargetMode="External"/><Relationship Id="rId5" Type="http://schemas.openxmlformats.org/officeDocument/2006/relationships/hyperlink" Target="https://ec.europa.eu/info/law/law-topic/consumer-protection-law/unfair-commercial-practices-law/unfair-commercial-practices-directive_en" TargetMode="External"/><Relationship Id="rId6" Type="http://schemas.openxmlformats.org/officeDocument/2006/relationships/hyperlink" Target="https://eur-lex.europa.eu/legal-content/CS/ALL/?uri=celex:32006L0114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27.jpg"/><Relationship Id="rId5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Relationship Id="rId6" Type="http://schemas.openxmlformats.org/officeDocument/2006/relationships/hyperlink" Target="https://moneywise.com/investing/investing-basics/what-is-the-meaning-of-greenwashing" TargetMode="External"/><Relationship Id="rId7" Type="http://schemas.openxmlformats.org/officeDocument/2006/relationships/hyperlink" Target="https://moneywise.com/investing/investing-basics/what-is-the-meaning-of-greenwashing" TargetMode="External"/><Relationship Id="rId8" Type="http://schemas.openxmlformats.org/officeDocument/2006/relationships/hyperlink" Target="https://energytracker.asia/types-of-greenwashing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1.jpg"/><Relationship Id="rId7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hyperlink" Target="mailto:mitroliosova@ciraa.eu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s.wikipedia.org/wiki/Dezinformace" TargetMode="External"/><Relationship Id="rId4" Type="http://schemas.openxmlformats.org/officeDocument/2006/relationships/hyperlink" Target="https://cs.wikipedia.org/wiki/Environmentalistika" TargetMode="External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hyperlink" Target="https://www.recycle.green/products/waste-pet-bottles-recycled-to-make-this-t-shirt-50-pet-50-cotton-round-neck-white?variant=6265837649947" TargetMode="External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.jpg"/><Relationship Id="rId5" Type="http://schemas.openxmlformats.org/officeDocument/2006/relationships/hyperlink" Target="https://op.europa.eu/webpub/com/general-report-2020/en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/>
          <p:nvPr/>
        </p:nvSpPr>
        <p:spPr>
          <a:xfrm>
            <a:off x="373200" y="1132800"/>
            <a:ext cx="8397600" cy="23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cs" sz="6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Komunikace udržitelnosti a nástrahy greenwashingu</a:t>
            </a:r>
            <a:endParaRPr i="0" sz="60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2" name="Google Shape;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50" y="4201150"/>
            <a:ext cx="1229124" cy="4833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7"/>
          <p:cNvSpPr/>
          <p:nvPr/>
        </p:nvSpPr>
        <p:spPr>
          <a:xfrm>
            <a:off x="6120775" y="4169193"/>
            <a:ext cx="763200" cy="763200"/>
          </a:xfrm>
          <a:prstGeom prst="ellipse">
            <a:avLst/>
          </a:prstGeom>
          <a:noFill/>
          <a:ln cap="flat" cmpd="sng" w="38100">
            <a:solidFill>
              <a:srgbClr val="1F48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7"/>
          <p:cNvSpPr/>
          <p:nvPr/>
        </p:nvSpPr>
        <p:spPr>
          <a:xfrm>
            <a:off x="6357425" y="3732450"/>
            <a:ext cx="4936500" cy="1861200"/>
          </a:xfrm>
          <a:prstGeom prst="roundRect">
            <a:avLst>
              <a:gd fmla="val 11570" name="adj"/>
            </a:avLst>
          </a:prstGeom>
          <a:solidFill>
            <a:srgbClr val="FE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7"/>
          <p:cNvSpPr txBox="1"/>
          <p:nvPr/>
        </p:nvSpPr>
        <p:spPr>
          <a:xfrm>
            <a:off x="7450429" y="4204475"/>
            <a:ext cx="1456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100">
                <a:solidFill>
                  <a:srgbClr val="0849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Prezentuje</a:t>
            </a:r>
            <a:endParaRPr b="1" sz="11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849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Jana Bábiková</a:t>
            </a:r>
            <a:endParaRPr sz="11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0849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CIRA ADVISORY</a:t>
            </a:r>
            <a:endParaRPr sz="11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6" name="Google Shape;86;p27"/>
          <p:cNvPicPr preferRelativeResize="0"/>
          <p:nvPr/>
        </p:nvPicPr>
        <p:blipFill rotWithShape="1">
          <a:blip r:embed="rId5">
            <a:alphaModFix/>
          </a:blip>
          <a:srcRect b="33444" l="0" r="0" t="0"/>
          <a:stretch/>
        </p:blipFill>
        <p:spPr>
          <a:xfrm>
            <a:off x="6642779" y="4169200"/>
            <a:ext cx="763200" cy="7632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3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/>
          <p:nvPr/>
        </p:nvSpPr>
        <p:spPr>
          <a:xfrm>
            <a:off x="895350" y="1800450"/>
            <a:ext cx="7353300" cy="1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Proč řešíme</a:t>
            </a:r>
            <a:endParaRPr b="1" sz="4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greenwashing?</a:t>
            </a:r>
            <a:endParaRPr b="1" i="0" sz="40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1" name="Google Shape;161;p36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Průzkum Evropské komise, 2020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7" name="Google Shape;167;p37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7"/>
          <p:cNvPicPr preferRelativeResize="0"/>
          <p:nvPr/>
        </p:nvPicPr>
        <p:blipFill rotWithShape="1">
          <a:blip r:embed="rId4">
            <a:alphaModFix/>
          </a:blip>
          <a:srcRect b="0" l="4752" r="6256" t="0"/>
          <a:stretch/>
        </p:blipFill>
        <p:spPr>
          <a:xfrm>
            <a:off x="724650" y="1958500"/>
            <a:ext cx="7671000" cy="1982700"/>
          </a:xfrm>
          <a:prstGeom prst="roundRect">
            <a:avLst>
              <a:gd fmla="val 7376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9" name="Google Shape;169;p37"/>
          <p:cNvSpPr txBox="1"/>
          <p:nvPr/>
        </p:nvSpPr>
        <p:spPr>
          <a:xfrm>
            <a:off x="199200" y="4685875"/>
            <a:ext cx="872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Zdroj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/>
          <p:nvPr/>
        </p:nvSpPr>
        <p:spPr>
          <a:xfrm>
            <a:off x="199200" y="151825"/>
            <a:ext cx="8944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Směrnice Green Claims a O posílení postavení spotřebitelů pro ekologickou transformaci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5" name="Google Shape;175;p38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8"/>
          <p:cNvSpPr txBox="1"/>
          <p:nvPr/>
        </p:nvSpPr>
        <p:spPr>
          <a:xfrm>
            <a:off x="390525" y="1287538"/>
            <a:ext cx="7721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7" name="Google Shape;177;p38"/>
          <p:cNvSpPr/>
          <p:nvPr/>
        </p:nvSpPr>
        <p:spPr>
          <a:xfrm>
            <a:off x="5899895" y="1287110"/>
            <a:ext cx="2660400" cy="32061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8"/>
          <p:cNvSpPr txBox="1"/>
          <p:nvPr/>
        </p:nvSpPr>
        <p:spPr>
          <a:xfrm>
            <a:off x="6092045" y="1391810"/>
            <a:ext cx="2276100" cy="29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cs" sz="1700">
                <a:latin typeface="Source Sans Pro"/>
                <a:ea typeface="Source Sans Pro"/>
                <a:cs typeface="Source Sans Pro"/>
                <a:sym typeface="Source Sans Pro"/>
              </a:rPr>
              <a:t>ŠIRŠÍ LEGISLATIVNÍ RÁMEC</a:t>
            </a:r>
            <a:endParaRPr b="1" sz="17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Směrnice o právech spotřebitelů (</a:t>
            </a:r>
            <a:r>
              <a:rPr lang="cs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Directive (EU) 2019/2161</a:t>
            </a: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),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Směrnice o nekalých obchodních praktikách (</a:t>
            </a:r>
            <a:r>
              <a:rPr lang="cs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Directive (EU) 2019/2161</a:t>
            </a: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26999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Směrnice  o klamavé a srovnávací reklamě </a:t>
            </a:r>
            <a:r>
              <a:rPr lang="cs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(Directive (EU) 2006/114)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9" name="Google Shape;179;p38"/>
          <p:cNvSpPr/>
          <p:nvPr/>
        </p:nvSpPr>
        <p:spPr>
          <a:xfrm>
            <a:off x="734825" y="1276400"/>
            <a:ext cx="4280400" cy="34095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8"/>
          <p:cNvSpPr txBox="1"/>
          <p:nvPr/>
        </p:nvSpPr>
        <p:spPr>
          <a:xfrm>
            <a:off x="833571" y="1381100"/>
            <a:ext cx="3550800" cy="29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cs" sz="1700">
                <a:latin typeface="Source Sans Pro"/>
                <a:ea typeface="Source Sans Pro"/>
                <a:cs typeface="Source Sans Pro"/>
                <a:sym typeface="Source Sans Pro"/>
              </a:rPr>
              <a:t>ČEHO SE TÝKÁJÍ</a:t>
            </a:r>
            <a:endParaRPr b="1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Vztahy obchodník - spotřebitel.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Reguluje DOBROVOLNÁ tvrzení.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Cílí k </a:t>
            </a:r>
            <a:r>
              <a:rPr b="1"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transparentnosti: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540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</a:pPr>
            <a:r>
              <a:rPr b="1"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Zelené symboly: </a:t>
            </a: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konec samocertifikace, upřednostnění jasně ověřitelných značek.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540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Důraz na celý životní cyklus produktu a služby.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540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Zakazuje vágní tvrzení (šetrný k přírodě, ekologický, atd.)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1" marL="54000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Font typeface="Source Sans Pro"/>
              <a:buChar char="○"/>
            </a:pPr>
            <a:r>
              <a:rPr b="1"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Klimatická neutralita a offsety:</a:t>
            </a: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musí být transparentně komunikované v rámci klimatických závazků.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Příklady vágních tvrzení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6" name="Google Shape;186;p39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9"/>
          <p:cNvSpPr txBox="1"/>
          <p:nvPr/>
        </p:nvSpPr>
        <p:spPr>
          <a:xfrm>
            <a:off x="799350" y="1799025"/>
            <a:ext cx="75453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i="1" lang="c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„šetrný k životnímu prostředí“, „šetrný k přírodě“, „eco-friendly” „zelený“, „ekologický“, „šetrný ke klimatu“, „šetrný k životnímu prostředí“, „energeticky účinný“ , „biodegradabilní”, „biobased”, „odpovědný”, „udržitelný”</a:t>
            </a:r>
            <a:endParaRPr i="1"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/>
          <p:nvPr/>
        </p:nvSpPr>
        <p:spPr>
          <a:xfrm>
            <a:off x="6077400" y="1708926"/>
            <a:ext cx="2140500" cy="25017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0"/>
          <p:cNvSpPr/>
          <p:nvPr/>
        </p:nvSpPr>
        <p:spPr>
          <a:xfrm>
            <a:off x="3512675" y="1708926"/>
            <a:ext cx="2123700" cy="25017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0"/>
          <p:cNvSpPr/>
          <p:nvPr/>
        </p:nvSpPr>
        <p:spPr>
          <a:xfrm>
            <a:off x="919525" y="1708976"/>
            <a:ext cx="2140500" cy="25017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40"/>
          <p:cNvSpPr txBox="1"/>
          <p:nvPr/>
        </p:nvSpPr>
        <p:spPr>
          <a:xfrm>
            <a:off x="1032525" y="2782425"/>
            <a:ext cx="1921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4 %</a:t>
            </a:r>
            <a:endParaRPr b="1" sz="24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ročního obratu společnosti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6" name="Google Shape;196;p40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 Claims ukládá přísné sankce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7" name="Google Shape;197;p40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570" y="2015446"/>
            <a:ext cx="530150" cy="5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725" y="2017730"/>
            <a:ext cx="525600" cy="5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0"/>
          <p:cNvSpPr txBox="1"/>
          <p:nvPr/>
        </p:nvSpPr>
        <p:spPr>
          <a:xfrm>
            <a:off x="3607963" y="2782425"/>
            <a:ext cx="1921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Zákaz</a:t>
            </a:r>
            <a:endParaRPr b="1" sz="24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účasti ve veřejné soutěži na rok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1" name="Google Shape;20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850" y="2017726"/>
            <a:ext cx="525600" cy="5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0"/>
          <p:cNvSpPr txBox="1"/>
          <p:nvPr/>
        </p:nvSpPr>
        <p:spPr>
          <a:xfrm>
            <a:off x="6195013" y="2782425"/>
            <a:ext cx="1921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Konfiskace</a:t>
            </a:r>
            <a:endParaRPr b="1" sz="2400">
              <a:solidFill>
                <a:srgbClr val="0849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produktu / zisku z prodeje produktu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1"/>
          <p:cNvSpPr txBox="1"/>
          <p:nvPr/>
        </p:nvSpPr>
        <p:spPr>
          <a:xfrm>
            <a:off x="471925" y="4643688"/>
            <a:ext cx="18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9" name="Google Shape;20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050" y="988975"/>
            <a:ext cx="7523876" cy="38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Koho se greenwashing týká prakticky?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 rotWithShape="1">
          <a:blip r:embed="rId4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 txBox="1"/>
          <p:nvPr/>
        </p:nvSpPr>
        <p:spPr>
          <a:xfrm>
            <a:off x="895350" y="1800450"/>
            <a:ext cx="7353300" cy="1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Jak komunikaci uchopit správně?</a:t>
            </a:r>
            <a:endParaRPr b="1" i="0" sz="40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7" name="Google Shape;217;p42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/>
          <p:nvPr/>
        </p:nvSpPr>
        <p:spPr>
          <a:xfrm>
            <a:off x="186775" y="1693725"/>
            <a:ext cx="2140500" cy="2186700"/>
          </a:xfrm>
          <a:prstGeom prst="roundRect">
            <a:avLst>
              <a:gd fmla="val 6780" name="adj"/>
            </a:avLst>
          </a:prstGeom>
          <a:solidFill>
            <a:srgbClr val="F1F1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3"/>
          <p:cNvSpPr txBox="1"/>
          <p:nvPr/>
        </p:nvSpPr>
        <p:spPr>
          <a:xfrm>
            <a:off x="288150" y="1763370"/>
            <a:ext cx="19215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Téměř každá firma už něco v oblasti udržitelnosti dělá, ale možná to tak ani nenazývá. Poznejte vlastní firmu, hledejte Vaše silné stránky a ty rozvíjejte, jak z hlediska komunikace, tak dalších udržitelných projektů.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43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POZNEJTE SVOJI ORGANIZACI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5" name="Google Shape;225;p43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 rotWithShape="1">
          <a:blip r:embed="rId4">
            <a:alphaModFix/>
          </a:blip>
          <a:srcRect b="0" l="0" r="0" t="26475"/>
          <a:stretch/>
        </p:blipFill>
        <p:spPr>
          <a:xfrm>
            <a:off x="3123500" y="1243075"/>
            <a:ext cx="5600125" cy="308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POZNEJTE SVOJI ORGANIZACI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2" name="Google Shape;232;p44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799" y="965250"/>
            <a:ext cx="4274400" cy="4028100"/>
          </a:xfrm>
          <a:prstGeom prst="roundRect">
            <a:avLst>
              <a:gd fmla="val 5750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5"/>
          <p:cNvSpPr/>
          <p:nvPr/>
        </p:nvSpPr>
        <p:spPr>
          <a:xfrm>
            <a:off x="186775" y="1693725"/>
            <a:ext cx="2140500" cy="2186700"/>
          </a:xfrm>
          <a:prstGeom prst="roundRect">
            <a:avLst>
              <a:gd fmla="val 6780" name="adj"/>
            </a:avLst>
          </a:prstGeom>
          <a:solidFill>
            <a:srgbClr val="F1F1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5"/>
          <p:cNvSpPr txBox="1"/>
          <p:nvPr/>
        </p:nvSpPr>
        <p:spPr>
          <a:xfrm>
            <a:off x="288150" y="1763370"/>
            <a:ext cx="19215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Ptejte se lidí, co je zajímá a připravujte komunikaci dle toho. Běžného spotřebitele pravděpodobně nezaujmete výsledkami o snížení uhlíkové stopy, ale Váš management ano.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0" name="Google Shape;240;p45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POZNEJTE PŘÍJEMCE KOMUNIKACE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1" name="Google Shape;241;p45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422" y="1423663"/>
            <a:ext cx="6635976" cy="29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8"/>
          <p:cNvPicPr preferRelativeResize="0"/>
          <p:nvPr/>
        </p:nvPicPr>
        <p:blipFill rotWithShape="1">
          <a:blip r:embed="rId3">
            <a:alphaModFix/>
          </a:blip>
          <a:srcRect b="21407" l="0" r="18467" t="5004"/>
          <a:stretch/>
        </p:blipFill>
        <p:spPr>
          <a:xfrm>
            <a:off x="-18750" y="0"/>
            <a:ext cx="9144000" cy="5158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8"/>
          <p:cNvSpPr/>
          <p:nvPr/>
        </p:nvSpPr>
        <p:spPr>
          <a:xfrm>
            <a:off x="-18750" y="11625"/>
            <a:ext cx="9181500" cy="5158200"/>
          </a:xfrm>
          <a:prstGeom prst="rect">
            <a:avLst/>
          </a:prstGeom>
          <a:solidFill>
            <a:srgbClr val="C8DCBC">
              <a:alpha val="503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8"/>
          <p:cNvSpPr/>
          <p:nvPr/>
        </p:nvSpPr>
        <p:spPr>
          <a:xfrm>
            <a:off x="295275" y="314325"/>
            <a:ext cx="3714600" cy="4552800"/>
          </a:xfrm>
          <a:prstGeom prst="roundRect">
            <a:avLst>
              <a:gd fmla="val 4063" name="adj"/>
            </a:avLst>
          </a:prstGeom>
          <a:solidFill>
            <a:srgbClr val="FE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8"/>
          <p:cNvSpPr txBox="1"/>
          <p:nvPr/>
        </p:nvSpPr>
        <p:spPr>
          <a:xfrm>
            <a:off x="647575" y="567300"/>
            <a:ext cx="38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b="1" sz="45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" name="Google Shape;95;p28"/>
          <p:cNvSpPr txBox="1"/>
          <p:nvPr/>
        </p:nvSpPr>
        <p:spPr>
          <a:xfrm>
            <a:off x="566925" y="2032425"/>
            <a:ext cx="3171300" cy="21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Proč mluvíme</a:t>
            </a:r>
            <a:b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udržitelnosti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Legislativa greenwashingu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co si dát pozor a jak komunikovat správně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/>
          <p:nvPr/>
        </p:nvSpPr>
        <p:spPr>
          <a:xfrm>
            <a:off x="186775" y="1693725"/>
            <a:ext cx="2140500" cy="2526600"/>
          </a:xfrm>
          <a:prstGeom prst="roundRect">
            <a:avLst>
              <a:gd fmla="val 6780" name="adj"/>
            </a:avLst>
          </a:prstGeom>
          <a:solidFill>
            <a:srgbClr val="F1F1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6"/>
          <p:cNvSpPr txBox="1"/>
          <p:nvPr/>
        </p:nvSpPr>
        <p:spPr>
          <a:xfrm>
            <a:off x="288150" y="1763370"/>
            <a:ext cx="19215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Strategii komunikace udržitelnosti můžete nastavit až po tom, co máte informace o Vaši firmě a znáte cílové skupiny. Nastavujte komunikaci tak, aby byla pro cílové skupiny zajímavá, mohli jste ze strategie dlouhodobě čerpat a ověřte si, zda se vyhýbáte greenwashingu.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9" name="Google Shape;249;p46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NASTAVTE STRATEGII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0" name="Google Shape;250;p46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1025" y="1526650"/>
            <a:ext cx="3645025" cy="26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705" y="2584493"/>
            <a:ext cx="2713522" cy="1975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"/>
          <p:cNvSpPr/>
          <p:nvPr/>
        </p:nvSpPr>
        <p:spPr>
          <a:xfrm>
            <a:off x="186775" y="1693725"/>
            <a:ext cx="2140500" cy="2526600"/>
          </a:xfrm>
          <a:prstGeom prst="roundRect">
            <a:avLst>
              <a:gd fmla="val 6780" name="adj"/>
            </a:avLst>
          </a:prstGeom>
          <a:solidFill>
            <a:srgbClr val="F1F1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7"/>
          <p:cNvSpPr txBox="1"/>
          <p:nvPr/>
        </p:nvSpPr>
        <p:spPr>
          <a:xfrm>
            <a:off x="288150" y="1763370"/>
            <a:ext cx="19215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cs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Zájem o udržitelnost se rychle vyvíjí. Vzniká nová legislativa, kupní sílu získává nejmladší generace, banky a investoři vnímají udržitelná témata pořád intenzivněji. Bez vyhodnocování a vzdělávání se to nepůjde. 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9" name="Google Shape;259;p47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VZDĚLÁVEJTE SE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0" name="Google Shape;260;p47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02" y="997012"/>
            <a:ext cx="4725350" cy="3149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2" name="Google Shape;26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4487" y="2763025"/>
            <a:ext cx="3212774" cy="21413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 hříchů greenwashingu - Terrachoice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8" name="Google Shape;268;p48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00" y="1277050"/>
            <a:ext cx="2934799" cy="23472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2462" y="3064775"/>
            <a:ext cx="3060126" cy="1603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1" name="Google Shape;271;p48"/>
          <p:cNvSpPr/>
          <p:nvPr/>
        </p:nvSpPr>
        <p:spPr>
          <a:xfrm>
            <a:off x="5781375" y="987738"/>
            <a:ext cx="2346000" cy="1841400"/>
          </a:xfrm>
          <a:prstGeom prst="roundRect">
            <a:avLst>
              <a:gd fmla="val 6296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Skrytý kompromis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Vágní tvrzení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Chybějící důkaz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Irelevantní tvrzení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60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Použití falešných značek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2" name="Google Shape;272;p48"/>
          <p:cNvSpPr/>
          <p:nvPr/>
        </p:nvSpPr>
        <p:spPr>
          <a:xfrm>
            <a:off x="5781371" y="3064766"/>
            <a:ext cx="2346000" cy="1789500"/>
          </a:xfrm>
          <a:prstGeom prst="roundRect">
            <a:avLst>
              <a:gd fmla="val 4824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Menší zlo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Pochybné obrázky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Srovnávací reklama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Nevinné lži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60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Zlomyslně odborný slovník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3" name="Google Shape;273;p48"/>
          <p:cNvSpPr txBox="1"/>
          <p:nvPr/>
        </p:nvSpPr>
        <p:spPr>
          <a:xfrm>
            <a:off x="2252450" y="4723975"/>
            <a:ext cx="9438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Zdroj</a:t>
            </a: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 obrázku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4" name="Google Shape;274;p48"/>
          <p:cNvSpPr txBox="1"/>
          <p:nvPr/>
        </p:nvSpPr>
        <p:spPr>
          <a:xfrm>
            <a:off x="476800" y="3715750"/>
            <a:ext cx="9438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Zdroj obrázku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9"/>
          <p:cNvPicPr preferRelativeResize="0"/>
          <p:nvPr/>
        </p:nvPicPr>
        <p:blipFill rotWithShape="1">
          <a:blip r:embed="rId3">
            <a:alphaModFix/>
          </a:blip>
          <a:srcRect b="0" l="2761" r="0" t="-989"/>
          <a:stretch/>
        </p:blipFill>
        <p:spPr>
          <a:xfrm>
            <a:off x="427800" y="849650"/>
            <a:ext cx="3647700" cy="4083600"/>
          </a:xfrm>
          <a:prstGeom prst="roundRect">
            <a:avLst>
              <a:gd fmla="val 3129" name="adj"/>
            </a:avLst>
          </a:prstGeom>
          <a:noFill/>
          <a:ln>
            <a:noFill/>
          </a:ln>
          <a:effectLst>
            <a:outerShdw blurRad="142875" rotWithShape="0" algn="bl" dir="2880000" dist="76200">
              <a:srgbClr val="000000">
                <a:alpha val="22000"/>
              </a:srgbClr>
            </a:outerShdw>
          </a:effectLst>
        </p:spPr>
      </p:pic>
      <p:sp>
        <p:nvSpPr>
          <p:cNvPr id="280" name="Google Shape;280;p49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Greenwashing Hydra - Planet Tracker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1" name="Google Shape;281;p49"/>
          <p:cNvSpPr/>
          <p:nvPr/>
        </p:nvSpPr>
        <p:spPr>
          <a:xfrm>
            <a:off x="4946425" y="1391150"/>
            <a:ext cx="3395700" cy="300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Green Crowding (Zelené sdružování)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Green Lighting (Zelené zvýraznění)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latin typeface="Source Sans Pro"/>
                <a:ea typeface="Source Sans Pro"/>
                <a:cs typeface="Source Sans Pro"/>
                <a:sym typeface="Source Sans Pro"/>
              </a:rPr>
              <a:t>Green Shifting (Zelené přenášení (odpovědnosti)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 Labeling (Zelené značení)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 Rinsing (Zelené omývání)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600"/>
              </a:spcAft>
              <a:buClr>
                <a:srgbClr val="053D57"/>
              </a:buClr>
              <a:buSzPts val="1400"/>
              <a:buFont typeface="Source Sans Pro"/>
              <a:buChar char="●"/>
            </a:pPr>
            <a:r>
              <a:rPr lang="cs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 Hushing (Zelené zamlčování)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2" name="Google Shape;282;p49"/>
          <p:cNvPicPr preferRelativeResize="0"/>
          <p:nvPr/>
        </p:nvPicPr>
        <p:blipFill rotWithShape="1">
          <a:blip r:embed="rId4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00" y="1104438"/>
            <a:ext cx="2747872" cy="38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0555" y="1637825"/>
            <a:ext cx="1002900" cy="10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805" y="3481125"/>
            <a:ext cx="1004402" cy="100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2823" y="1104459"/>
            <a:ext cx="2747876" cy="388665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0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Více ke greenwashingu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2" name="Google Shape;292;p50"/>
          <p:cNvPicPr preferRelativeResize="0"/>
          <p:nvPr/>
        </p:nvPicPr>
        <p:blipFill rotWithShape="1">
          <a:blip r:embed="rId7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4942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1"/>
          <p:cNvSpPr txBox="1"/>
          <p:nvPr/>
        </p:nvSpPr>
        <p:spPr>
          <a:xfrm>
            <a:off x="4317850" y="2032425"/>
            <a:ext cx="34107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3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Děkuji</a:t>
            </a:r>
            <a:endParaRPr b="1" sz="3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3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za pozornost</a:t>
            </a:r>
            <a:endParaRPr b="1" sz="3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8" name="Google Shape;298;p51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6576725" y="4347025"/>
            <a:ext cx="2683250" cy="9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1"/>
          <p:cNvSpPr/>
          <p:nvPr/>
        </p:nvSpPr>
        <p:spPr>
          <a:xfrm>
            <a:off x="345797" y="504825"/>
            <a:ext cx="2602200" cy="5143500"/>
          </a:xfrm>
          <a:prstGeom prst="roundRect">
            <a:avLst>
              <a:gd fmla="val 6365" name="adj"/>
            </a:avLst>
          </a:prstGeom>
          <a:solidFill>
            <a:srgbClr val="FE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1"/>
          <p:cNvSpPr txBox="1"/>
          <p:nvPr/>
        </p:nvSpPr>
        <p:spPr>
          <a:xfrm>
            <a:off x="426109" y="3176850"/>
            <a:ext cx="24414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Jana Bábiková</a:t>
            </a:r>
            <a:endParaRPr b="1"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CIRA ADVISORY</a:t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babikova@ciraa.eu</a:t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www.ciraa.eu</a:t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1" name="Google Shape;30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7384" y="2724650"/>
            <a:ext cx="898849" cy="2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1"/>
          <p:cNvPicPr preferRelativeResize="0"/>
          <p:nvPr/>
        </p:nvPicPr>
        <p:blipFill rotWithShape="1">
          <a:blip r:embed="rId6">
            <a:alphaModFix/>
          </a:blip>
          <a:srcRect b="33444" l="0" r="0" t="0"/>
          <a:stretch/>
        </p:blipFill>
        <p:spPr>
          <a:xfrm>
            <a:off x="926900" y="924650"/>
            <a:ext cx="1440000" cy="14400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 txBox="1"/>
          <p:nvPr/>
        </p:nvSpPr>
        <p:spPr>
          <a:xfrm>
            <a:off x="0" y="0"/>
            <a:ext cx="902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01" name="Google Shape;1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5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9"/>
          <p:cNvPicPr preferRelativeResize="0"/>
          <p:nvPr/>
        </p:nvPicPr>
        <p:blipFill rotWithShape="1">
          <a:blip r:embed="rId4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 txBox="1"/>
          <p:nvPr/>
        </p:nvSpPr>
        <p:spPr>
          <a:xfrm>
            <a:off x="895350" y="1800450"/>
            <a:ext cx="7353300" cy="1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 je to greenwashing?</a:t>
            </a:r>
            <a:endParaRPr b="1" i="0" sz="40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8" name="Google Shape;108;p30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/>
          <p:nvPr/>
        </p:nvSpPr>
        <p:spPr>
          <a:xfrm>
            <a:off x="895350" y="1360900"/>
            <a:ext cx="7353300" cy="1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3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</a:t>
            </a:r>
            <a:r>
              <a:rPr b="1" lang="cs" sz="3600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ezinformac</a:t>
            </a:r>
            <a:r>
              <a:rPr b="1" lang="cs" sz="3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 šířená organizací za účelem prezentovat </a:t>
            </a:r>
            <a:r>
              <a:rPr b="1" lang="cs" sz="3600">
                <a:solidFill>
                  <a:schemeClr val="dk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environmentálně</a:t>
            </a:r>
            <a:r>
              <a:rPr b="1" lang="cs" sz="3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zodpovědný veřejný obraz sama sebe.</a:t>
            </a:r>
            <a:endParaRPr b="1" sz="3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4" name="Google Shape;114;p31"/>
          <p:cNvPicPr preferRelativeResize="0"/>
          <p:nvPr/>
        </p:nvPicPr>
        <p:blipFill rotWithShape="1">
          <a:blip r:embed="rId5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1"/>
          <p:cNvSpPr txBox="1"/>
          <p:nvPr/>
        </p:nvSpPr>
        <p:spPr>
          <a:xfrm>
            <a:off x="393300" y="4668950"/>
            <a:ext cx="1341900" cy="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*Oxfordský slovník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2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Většina greenwashingu vzniká z neznalosti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1" name="Google Shape;121;p32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2"/>
          <p:cNvSpPr txBox="1"/>
          <p:nvPr/>
        </p:nvSpPr>
        <p:spPr>
          <a:xfrm>
            <a:off x="199200" y="4685875"/>
            <a:ext cx="872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Zdroj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3" name="Google Shape;123;p32"/>
          <p:cNvPicPr preferRelativeResize="0"/>
          <p:nvPr/>
        </p:nvPicPr>
        <p:blipFill rotWithShape="1">
          <a:blip r:embed="rId5">
            <a:alphaModFix/>
          </a:blip>
          <a:srcRect b="0" l="4880" r="36874" t="17586"/>
          <a:stretch/>
        </p:blipFill>
        <p:spPr>
          <a:xfrm>
            <a:off x="2576400" y="1156075"/>
            <a:ext cx="3991200" cy="3529800"/>
          </a:xfrm>
          <a:prstGeom prst="roundRect">
            <a:avLst>
              <a:gd fmla="val 3113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F1F3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/>
          <p:nvPr/>
        </p:nvSpPr>
        <p:spPr>
          <a:xfrm>
            <a:off x="895350" y="1800450"/>
            <a:ext cx="7353300" cy="15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Proč tolik mluvíme</a:t>
            </a:r>
            <a:endParaRPr b="1" sz="4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cs" sz="4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udržitelnosti?</a:t>
            </a:r>
            <a:endParaRPr b="1" i="0" sz="40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9" name="Google Shape;129;p33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Proč tolik mluvíme o udržitelnosti?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5" name="Google Shape;135;p34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2100" y="1240375"/>
            <a:ext cx="4519800" cy="3445500"/>
          </a:xfrm>
          <a:prstGeom prst="roundRect">
            <a:avLst>
              <a:gd fmla="val 3113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7" name="Google Shape;137;p34"/>
          <p:cNvSpPr txBox="1"/>
          <p:nvPr/>
        </p:nvSpPr>
        <p:spPr>
          <a:xfrm>
            <a:off x="199200" y="4685875"/>
            <a:ext cx="872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Zdroj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/>
          <p:nvPr/>
        </p:nvSpPr>
        <p:spPr>
          <a:xfrm>
            <a:off x="199200" y="151825"/>
            <a:ext cx="89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Širší rámec udržitelnosti</a:t>
            </a:r>
            <a:endParaRPr b="1" sz="3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3" name="Google Shape;143;p35"/>
          <p:cNvPicPr preferRelativeResize="0"/>
          <p:nvPr/>
        </p:nvPicPr>
        <p:blipFill rotWithShape="1">
          <a:blip r:embed="rId3">
            <a:alphaModFix/>
          </a:blip>
          <a:srcRect b="31412" l="13556" r="13556" t="31416"/>
          <a:stretch/>
        </p:blipFill>
        <p:spPr>
          <a:xfrm>
            <a:off x="7893925" y="199050"/>
            <a:ext cx="1027300" cy="3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5"/>
          <p:cNvSpPr/>
          <p:nvPr/>
        </p:nvSpPr>
        <p:spPr>
          <a:xfrm>
            <a:off x="927650" y="1320900"/>
            <a:ext cx="2140500" cy="8172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5"/>
          <p:cNvSpPr txBox="1"/>
          <p:nvPr/>
        </p:nvSpPr>
        <p:spPr>
          <a:xfrm>
            <a:off x="1037152" y="1505198"/>
            <a:ext cx="1921500" cy="14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ESG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Google Shape;146;p35"/>
          <p:cNvSpPr/>
          <p:nvPr/>
        </p:nvSpPr>
        <p:spPr>
          <a:xfrm>
            <a:off x="6336925" y="1569875"/>
            <a:ext cx="2140500" cy="8172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5"/>
          <p:cNvSpPr txBox="1"/>
          <p:nvPr/>
        </p:nvSpPr>
        <p:spPr>
          <a:xfrm>
            <a:off x="6446427" y="1754173"/>
            <a:ext cx="1921500" cy="14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Greenwashing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8" name="Google Shape;148;p35"/>
          <p:cNvSpPr/>
          <p:nvPr/>
        </p:nvSpPr>
        <p:spPr>
          <a:xfrm>
            <a:off x="3339625" y="2387625"/>
            <a:ext cx="2140500" cy="8172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5"/>
          <p:cNvSpPr txBox="1"/>
          <p:nvPr/>
        </p:nvSpPr>
        <p:spPr>
          <a:xfrm>
            <a:off x="3449125" y="2571923"/>
            <a:ext cx="19215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cs" sz="2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Taxonomie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35"/>
          <p:cNvSpPr/>
          <p:nvPr/>
        </p:nvSpPr>
        <p:spPr>
          <a:xfrm>
            <a:off x="509050" y="3059725"/>
            <a:ext cx="2140500" cy="7464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5"/>
          <p:cNvSpPr txBox="1"/>
          <p:nvPr/>
        </p:nvSpPr>
        <p:spPr>
          <a:xfrm>
            <a:off x="618550" y="3133473"/>
            <a:ext cx="19215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Ekodesign a digitální pasy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2" name="Google Shape;152;p35"/>
          <p:cNvSpPr/>
          <p:nvPr/>
        </p:nvSpPr>
        <p:spPr>
          <a:xfrm>
            <a:off x="3391975" y="3942150"/>
            <a:ext cx="2140500" cy="4878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5"/>
          <p:cNvSpPr txBox="1"/>
          <p:nvPr/>
        </p:nvSpPr>
        <p:spPr>
          <a:xfrm>
            <a:off x="3501475" y="4034099"/>
            <a:ext cx="1921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Uhlíkové clo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35"/>
          <p:cNvSpPr/>
          <p:nvPr/>
        </p:nvSpPr>
        <p:spPr>
          <a:xfrm>
            <a:off x="6521025" y="3325200"/>
            <a:ext cx="2140500" cy="708900"/>
          </a:xfrm>
          <a:prstGeom prst="roundRect">
            <a:avLst>
              <a:gd fmla="val 6780" name="adj"/>
            </a:avLst>
          </a:prstGeom>
          <a:solidFill>
            <a:srgbClr val="E7F0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5"/>
          <p:cNvSpPr txBox="1"/>
          <p:nvPr/>
        </p:nvSpPr>
        <p:spPr>
          <a:xfrm>
            <a:off x="6630525" y="3509548"/>
            <a:ext cx="19215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endParaRPr sz="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