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71" r:id="rId8"/>
    <p:sldId id="260" r:id="rId9"/>
    <p:sldId id="265" r:id="rId10"/>
    <p:sldId id="273" r:id="rId11"/>
    <p:sldId id="272" r:id="rId12"/>
    <p:sldId id="285" r:id="rId13"/>
    <p:sldId id="286" r:id="rId14"/>
    <p:sldId id="287" r:id="rId15"/>
    <p:sldId id="274" r:id="rId16"/>
    <p:sldId id="278" r:id="rId17"/>
    <p:sldId id="275" r:id="rId18"/>
    <p:sldId id="277" r:id="rId19"/>
    <p:sldId id="276" r:id="rId20"/>
    <p:sldId id="280" r:id="rId21"/>
    <p:sldId id="279" r:id="rId22"/>
    <p:sldId id="282" r:id="rId23"/>
    <p:sldId id="281" r:id="rId24"/>
    <p:sldId id="283" r:id="rId25"/>
    <p:sldId id="288" r:id="rId26"/>
    <p:sldId id="269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92" autoAdjust="0"/>
  </p:normalViewPr>
  <p:slideViewPr>
    <p:cSldViewPr>
      <p:cViewPr>
        <p:scale>
          <a:sx n="79" d="100"/>
          <a:sy n="79" d="100"/>
        </p:scale>
        <p:origin x="-1579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4826C-871B-4B9E-9B11-AF0DEC4B5616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2191-2183-4A0D-8339-7E2DBA4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77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2191-2183-4A0D-8339-7E2DBA4F20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84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24. 9. 2013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mniplyn.cz/plyn/" TargetMode="External"/><Relationship Id="rId13" Type="http://schemas.openxmlformats.org/officeDocument/2006/relationships/hyperlink" Target="http://stary.biom.cz/sborniky/sb98PrPetr/sb98PrPetr_kunt.html" TargetMode="External"/><Relationship Id="rId3" Type="http://schemas.openxmlformats.org/officeDocument/2006/relationships/hyperlink" Target="http://cs.wikipedia.org/wiki/Bionafta" TargetMode="External"/><Relationship Id="rId7" Type="http://schemas.openxmlformats.org/officeDocument/2006/relationships/hyperlink" Target="http://www.biodiesel.cz/" TargetMode="External"/><Relationship Id="rId12" Type="http://schemas.openxmlformats.org/officeDocument/2006/relationships/hyperlink" Target="http://www.calpg.cz/" TargetMode="External"/><Relationship Id="rId2" Type="http://schemas.openxmlformats.org/officeDocument/2006/relationships/hyperlink" Target="http://www.nazeleno.cz/lpg.d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g.cz/cs/vyhody-cng/" TargetMode="External"/><Relationship Id="rId11" Type="http://schemas.openxmlformats.org/officeDocument/2006/relationships/hyperlink" Target="http://auto-plyn-lpg.cz/informace-o-lpg" TargetMode="External"/><Relationship Id="rId5" Type="http://schemas.openxmlformats.org/officeDocument/2006/relationships/hyperlink" Target="http://www.nazeleno.cz/elektromobil.dic" TargetMode="External"/><Relationship Id="rId15" Type="http://schemas.openxmlformats.org/officeDocument/2006/relationships/hyperlink" Target="http://byznys.ihned.cz/c1-23025700-na-stlaceny-zemni-plyn-u-nas-jezdi-temer-tisicovka-vozidel" TargetMode="External"/><Relationship Id="rId10" Type="http://schemas.openxmlformats.org/officeDocument/2006/relationships/hyperlink" Target="http://www.kvetenacr.cz/detail.asp?IDdetail=172" TargetMode="External"/><Relationship Id="rId4" Type="http://schemas.openxmlformats.org/officeDocument/2006/relationships/hyperlink" Target="http://cs.wikipedia.org/wiki/Bioethanol" TargetMode="External"/><Relationship Id="rId9" Type="http://schemas.openxmlformats.org/officeDocument/2006/relationships/hyperlink" Target="http://technet.idnes.cz/jak-se-vyrabi-palivo-budoucnosti-vodik-pro-auta-i-elektroniku-p6d-/tec_technika.aspx?c=A080127_234744_tec_technika_vse" TargetMode="External"/><Relationship Id="rId14" Type="http://schemas.openxmlformats.org/officeDocument/2006/relationships/hyperlink" Target="http://www.energetika.cz/index.php?id=17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2398734"/>
            <a:ext cx="6172200" cy="1894362"/>
          </a:xfrm>
        </p:spPr>
        <p:txBody>
          <a:bodyPr/>
          <a:lstStyle/>
          <a:p>
            <a:r>
              <a:rPr lang="cs-CZ" dirty="0"/>
              <a:t>Nové druhy paliv a nové zdroje energie pro </a:t>
            </a:r>
            <a:r>
              <a:rPr lang="cs-CZ" dirty="0" smtClean="0"/>
              <a:t>dopravu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4289648"/>
            <a:ext cx="6172200" cy="1371600"/>
          </a:xfrm>
        </p:spPr>
        <p:txBody>
          <a:bodyPr/>
          <a:lstStyle/>
          <a:p>
            <a:r>
              <a:rPr lang="cs-CZ" dirty="0" smtClean="0"/>
              <a:t>Autoři: David Jirsa, Radim Bittner</a:t>
            </a:r>
            <a:r>
              <a:rPr lang="cs-CZ" smtClean="0"/>
              <a:t>, </a:t>
            </a:r>
            <a:r>
              <a:rPr lang="cs-CZ" smtClean="0"/>
              <a:t>Ondřej </a:t>
            </a:r>
            <a:r>
              <a:rPr lang="cs-CZ" smtClean="0"/>
              <a:t>Skála</a:t>
            </a:r>
            <a:endParaRPr lang="cs-CZ" dirty="0" smtClean="0"/>
          </a:p>
          <a:p>
            <a:r>
              <a:rPr lang="cs-CZ" dirty="0" smtClean="0"/>
              <a:t>Garant: RNDr. Alena Trávníčková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431609" y="5157192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Gymnázium Strakonice</a:t>
            </a:r>
          </a:p>
          <a:p>
            <a:pPr algn="r"/>
            <a:r>
              <a:rPr lang="cs-CZ" sz="1400" dirty="0" smtClean="0"/>
              <a:t>Máchova 174</a:t>
            </a:r>
          </a:p>
          <a:p>
            <a:pPr algn="r"/>
            <a:r>
              <a:rPr lang="cs-CZ" sz="1400" dirty="0" smtClean="0"/>
              <a:t>Strakonice</a:t>
            </a:r>
          </a:p>
          <a:p>
            <a:pPr algn="r"/>
            <a:r>
              <a:rPr lang="cs-CZ" sz="1400" dirty="0" smtClean="0"/>
              <a:t>386 48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426903" y="543089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„Alternativní paliva aneb budoucnost dopravního průmyslu!“</a:t>
            </a:r>
            <a:endParaRPr lang="cs-CZ" sz="1600" dirty="0"/>
          </a:p>
        </p:txBody>
      </p:sp>
      <p:pic>
        <p:nvPicPr>
          <p:cNvPr id="7" name="2-05 The Story So Far..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89119" y="2813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31" tmFilter="0, 0; 0.125,0.2665; 0.25,0.4; 0.375,0.465; 0.5,0.5;  0.625,0.535; 0.75,0.6; 0.875,0.7335; 1,1">
                                          <p:stCondLst>
                                            <p:cond delay="6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5" tmFilter="0, 0; 0.125,0.2665; 0.25,0.4; 0.375,0.465; 0.5,0.5;  0.625,0.535; 0.75,0.6; 0.875,0.7335; 1,1">
                                          <p:stCondLst>
                                            <p:cond delay="12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tmFilter="0, 0; 0.125,0.2665; 0.25,0.4; 0.375,0.465; 0.5,0.5;  0.625,0.535; 0.75,0.6; 0.875,0.7335; 1,1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5">
                                          <p:stCondLst>
                                            <p:cond delay="6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5">
                                          <p:stCondLst>
                                            <p:cond delay="12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58" decel="50000">
                                          <p:stCondLst>
                                            <p:cond delay="12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5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58" decel="50000">
                                          <p:stCondLst>
                                            <p:cond delay="1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5">
                                          <p:stCondLst>
                                            <p:cond delay="171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58" decel="50000">
                                          <p:stCondLst>
                                            <p:cond delay="17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8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Zkapalněný zemní plyn - LNG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LNG – anglická zkratka „</a:t>
                </a:r>
                <a:r>
                  <a:rPr lang="cs-CZ" dirty="0" err="1"/>
                  <a:t>Liquefied</a:t>
                </a:r>
                <a:r>
                  <a:rPr lang="cs-CZ" dirty="0"/>
                  <a:t> Natural </a:t>
                </a:r>
                <a:r>
                  <a:rPr lang="cs-CZ" dirty="0" err="1"/>
                  <a:t>Gas</a:t>
                </a:r>
                <a:r>
                  <a:rPr lang="cs-CZ" dirty="0"/>
                  <a:t>“</a:t>
                </a:r>
              </a:p>
              <a:p>
                <a:pPr marL="0" indent="0">
                  <a:buNone/>
                </a:pPr>
                <a:r>
                  <a:rPr lang="cs-CZ" dirty="0"/>
                  <a:t>   	 = „zkapalněný přírodní plyn“</a:t>
                </a:r>
              </a:p>
              <a:p>
                <a:r>
                  <a:rPr lang="cs-CZ" dirty="0" smtClean="0"/>
                  <a:t>Zkapalnění zemního plynu při -162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  ͦ</m:t>
                    </m:r>
                    <m:r>
                      <a:rPr lang="cs-CZ" i="1" dirty="0" smtClean="0">
                        <a:latin typeface="Cambria Math"/>
                      </a:rPr>
                      <m:t>𝐶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LNG je namodralá, studená, průzračná kapalina bez zápachu, nekorozívní, netoxická, malá viskozita</a:t>
                </a:r>
              </a:p>
              <a:p>
                <a:r>
                  <a:rPr lang="cs-CZ" dirty="0" smtClean="0"/>
                  <a:t>Doposud velmi málo používaný alternativní zdroj pohonné hmoty</a:t>
                </a:r>
              </a:p>
              <a:p>
                <a:r>
                  <a:rPr lang="cs-CZ" dirty="0" smtClean="0"/>
                  <a:t>Využíván nejvíce v USA a Kanadě      dálková autobusová/nákladní doprava, dále využíván u lokomotivy a lodě (ojedinělé případy – příprava tohoto paliva je značně nákladná)</a:t>
                </a:r>
              </a:p>
              <a:p>
                <a:r>
                  <a:rPr lang="cs-CZ" dirty="0" smtClean="0"/>
                  <a:t>Plnící stanice – plyn je zde skladován v kryogenních nádržích při teplotách v rozmezí -160 - -170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 ͦ</m:t>
                    </m:r>
                    <m:r>
                      <a:rPr lang="cs-CZ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cs-CZ" dirty="0" smtClean="0"/>
                  <a:t>, ke chlazení je využíván kapalný (tekutý) dusík</a:t>
                </a:r>
                <a:endParaRPr lang="cs-CZ" dirty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45" t="-1377" r="-1469" b="-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5292080" y="42930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David\Pictures\sdssd\tan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2" y="1556791"/>
            <a:ext cx="7415804" cy="49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Zkapalněný zemní plyn - LNG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Výhody využití LNG:</a:t>
            </a:r>
            <a:endParaRPr lang="cs-CZ" dirty="0"/>
          </a:p>
          <a:p>
            <a:pPr lvl="1"/>
            <a:r>
              <a:rPr lang="cs-CZ" dirty="0" smtClean="0"/>
              <a:t>Vozidlo je schopno ujet větší vzdálenosti</a:t>
            </a:r>
          </a:p>
          <a:p>
            <a:pPr lvl="1"/>
            <a:r>
              <a:rPr lang="cs-CZ" dirty="0" smtClean="0"/>
              <a:t>Velmi ekologické palivo (vysoce čisté, minimum  škodlivých emisí)</a:t>
            </a:r>
          </a:p>
          <a:p>
            <a:pPr lvl="1"/>
            <a:r>
              <a:rPr lang="cs-CZ" dirty="0" smtClean="0"/>
              <a:t>Oproti CNG má menší nádrže na palivo      více úložného prostoru ve vozidle</a:t>
            </a:r>
            <a:endParaRPr lang="cs-CZ" dirty="0"/>
          </a:p>
          <a:p>
            <a:r>
              <a:rPr lang="cs-CZ" dirty="0" smtClean="0"/>
              <a:t>Nevýhody užití LNG:</a:t>
            </a:r>
          </a:p>
          <a:p>
            <a:pPr lvl="1"/>
            <a:r>
              <a:rPr lang="cs-CZ" dirty="0" smtClean="0"/>
              <a:t>Pro svou teplotu je s ním velmi obtížná a nákladná manipulace </a:t>
            </a:r>
          </a:p>
          <a:p>
            <a:pPr lvl="1"/>
            <a:r>
              <a:rPr lang="cs-CZ" dirty="0" smtClean="0"/>
              <a:t>Lze jej využívat pouze ve vozidlech se speciálními konstrukcemi </a:t>
            </a:r>
          </a:p>
          <a:p>
            <a:pPr lvl="1"/>
            <a:r>
              <a:rPr lang="cs-CZ" dirty="0" smtClean="0"/>
              <a:t>Při delším nevyužívání vozidla dochází z důvodu oteplení k úbytku paliva odpařením (nutno dodržovat stále nízkou teplotu)</a:t>
            </a:r>
          </a:p>
          <a:p>
            <a:pPr lvl="1"/>
            <a:r>
              <a:rPr lang="cs-CZ" dirty="0" smtClean="0"/>
              <a:t>Rizika při tankování       stále nedořešený problém z důvodu jiné technologie plnění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616000" y="30600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528000" y="60120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David\Pictures\sdssd\lng-fuelingsystems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488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900" dirty="0" smtClean="0"/>
              <a:t>Zkapalněné uhlovodíkové plyny - LPG</a:t>
            </a:r>
            <a:endParaRPr lang="cs-CZ" sz="2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LPG = „</a:t>
            </a:r>
            <a:r>
              <a:rPr lang="cs-CZ" dirty="0" err="1" smtClean="0"/>
              <a:t>Liquefied</a:t>
            </a:r>
            <a:r>
              <a:rPr lang="cs-CZ" dirty="0" smtClean="0"/>
              <a:t> </a:t>
            </a:r>
            <a:r>
              <a:rPr lang="cs-CZ" dirty="0" err="1" smtClean="0"/>
              <a:t>Petroleum</a:t>
            </a:r>
            <a:r>
              <a:rPr lang="cs-CZ" dirty="0" smtClean="0"/>
              <a:t> </a:t>
            </a:r>
            <a:r>
              <a:rPr lang="cs-CZ" dirty="0" err="1" smtClean="0"/>
              <a:t>Gas</a:t>
            </a:r>
            <a:r>
              <a:rPr lang="cs-CZ" dirty="0" smtClean="0"/>
              <a:t>“ </a:t>
            </a:r>
          </a:p>
          <a:p>
            <a:r>
              <a:rPr lang="cs-CZ" dirty="0" smtClean="0"/>
              <a:t>Zkapalněný ropný plyn = směs uhlovodíkových plynů používána jako palivo do spalovacích motorů a jiných spalovacích spotřebičů</a:t>
            </a:r>
          </a:p>
          <a:p>
            <a:r>
              <a:rPr lang="cs-CZ" dirty="0" smtClean="0"/>
              <a:t>Vedlejší produkt v rafinériích při zpracování ropy, také získáván jako vedlejší produkt při těžbě zemního plynu a ropy</a:t>
            </a:r>
          </a:p>
          <a:p>
            <a:r>
              <a:rPr lang="cs-CZ" dirty="0" smtClean="0"/>
              <a:t>Využíván jako zimní/letní LPG směs      každá směs je náležitě upravena aby se LPG co nejvíce hodil pro teploty v daném období a neztrácel na účinnosti (rozdíl v poměru propanu a butanu)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012160" y="465313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David\Pictures\sdssd\l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0714"/>
            <a:ext cx="7393706" cy="46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Zkapalněné uhlovodíkové plyny - LPG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LPG</a:t>
            </a:r>
          </a:p>
          <a:p>
            <a:pPr lvl="1"/>
            <a:r>
              <a:rPr lang="cs-CZ" dirty="0" smtClean="0"/>
              <a:t>Vlastnostmi velmi podobný benzínu</a:t>
            </a:r>
          </a:p>
          <a:p>
            <a:pPr lvl="1"/>
            <a:r>
              <a:rPr lang="cs-CZ" dirty="0" smtClean="0"/>
              <a:t>Není jedovatý, ale zároveň je nedýchatelný</a:t>
            </a:r>
          </a:p>
          <a:p>
            <a:pPr lvl="1"/>
            <a:r>
              <a:rPr lang="cs-CZ" dirty="0" smtClean="0"/>
              <a:t>Vysoce výhřevný plyn</a:t>
            </a:r>
          </a:p>
          <a:p>
            <a:pPr lvl="1"/>
            <a:r>
              <a:rPr lang="cs-CZ" dirty="0" smtClean="0"/>
              <a:t>Snadné uskladnění (zkapalnitelný při relativně malé teplotě/tlaku)</a:t>
            </a:r>
          </a:p>
          <a:p>
            <a:pPr lvl="1"/>
            <a:r>
              <a:rPr lang="cs-CZ" dirty="0" smtClean="0"/>
              <a:t>Při nízkém tlaku se ihned odpařuje       jedno z ekologičtějších paliv</a:t>
            </a:r>
          </a:p>
          <a:p>
            <a:pPr lvl="1"/>
            <a:r>
              <a:rPr lang="cs-CZ" dirty="0" smtClean="0"/>
              <a:t>Při úniku nedochází k znečištění ekosystému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580112" y="41490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C:\Users\David\Pictures\sdssd\lpg-auto-tankov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5608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900" dirty="0"/>
              <a:t>Zkapalněné uhlovodíkové plyny - LPG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/>
              <a:t>Lze aplikovat do všech automobilů</a:t>
            </a:r>
          </a:p>
          <a:p>
            <a:pPr lvl="1"/>
            <a:r>
              <a:rPr lang="cs-CZ" dirty="0" smtClean="0"/>
              <a:t>Levný provoz</a:t>
            </a:r>
          </a:p>
          <a:p>
            <a:pPr lvl="1"/>
            <a:r>
              <a:rPr lang="cs-CZ" dirty="0" smtClean="0"/>
              <a:t>Nízké emise</a:t>
            </a:r>
          </a:p>
          <a:p>
            <a:r>
              <a:rPr lang="cs-CZ" dirty="0" smtClean="0"/>
              <a:t>Nevýhody:</a:t>
            </a:r>
            <a:endParaRPr lang="cs-CZ" dirty="0"/>
          </a:p>
          <a:p>
            <a:pPr lvl="1"/>
            <a:r>
              <a:rPr lang="cs-CZ" dirty="0" smtClean="0"/>
              <a:t>Snižuje výkon motoru</a:t>
            </a:r>
          </a:p>
          <a:p>
            <a:pPr lvl="1"/>
            <a:r>
              <a:rPr lang="cs-CZ" dirty="0" smtClean="0"/>
              <a:t>Nádrž na palivo        zmenšení zavazadlového prostoru</a:t>
            </a:r>
          </a:p>
          <a:p>
            <a:pPr lvl="1"/>
            <a:r>
              <a:rPr lang="cs-CZ" dirty="0" smtClean="0"/>
              <a:t>Velmi zatěžuje motor        menší bezpečnost provozu,</a:t>
            </a:r>
            <a:r>
              <a:rPr lang="cs-CZ" dirty="0"/>
              <a:t> </a:t>
            </a:r>
            <a:r>
              <a:rPr lang="cs-CZ" dirty="0" smtClean="0"/>
              <a:t>zvýšená poruchovost vozidla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240000" y="4248000"/>
            <a:ext cx="3958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924000" y="4968000"/>
            <a:ext cx="396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David\Pictures\sdssd\In-vehicle_LPG_bottle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9" y="1484784"/>
            <a:ext cx="770037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Vodíkový pohon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Další alternativní pohon dopravního průmyslu     jako pohon využíván čistý vodík </a:t>
            </a:r>
          </a:p>
          <a:p>
            <a:r>
              <a:rPr lang="cs-CZ" dirty="0" smtClean="0"/>
              <a:t>Hybridní pohon     ve vozidlech se nevyskytuje čistě v samostatném stavu ale bývá doprovázen jinými pohony</a:t>
            </a:r>
          </a:p>
          <a:p>
            <a:r>
              <a:rPr lang="cs-CZ" dirty="0" smtClean="0"/>
              <a:t>Nejvíce využíván v osobních automobilech a autobusech, dále i v letadlech a plavidlech</a:t>
            </a:r>
          </a:p>
          <a:p>
            <a:r>
              <a:rPr lang="cs-CZ" dirty="0" smtClean="0"/>
              <a:t>Skladování:</a:t>
            </a:r>
          </a:p>
          <a:p>
            <a:pPr lvl="1"/>
            <a:r>
              <a:rPr lang="cs-CZ" dirty="0" smtClean="0"/>
              <a:t>v plynném skupenství – v nádobách z oceli pod tlakem 350 barů nebo v uhlíkových nádobách pod tlakem 700 barů</a:t>
            </a:r>
          </a:p>
          <a:p>
            <a:pPr lvl="1"/>
            <a:r>
              <a:rPr lang="cs-CZ" dirty="0" smtClean="0"/>
              <a:t>v kapalném skupenství – plynný vodík je stlačen a podchlazen na teploty blížící se absolutní nule</a:t>
            </a:r>
          </a:p>
          <a:p>
            <a:r>
              <a:rPr lang="cs-CZ" dirty="0" smtClean="0"/>
              <a:t>V současné době se teprve hledá vhodný způsob skladování vodíku     teprve budoucí poznatky a technologie rozhodnou </a:t>
            </a:r>
          </a:p>
          <a:p>
            <a:pPr lvl="1"/>
            <a:endParaRPr lang="cs-CZ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879812" y="24928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6876256" y="18448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203848" y="5994000"/>
            <a:ext cx="288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David\Pictures\sdssd\bmw_inside_the_bmw_hydrogen7_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2412"/>
            <a:ext cx="7344816" cy="499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8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Vodíkový pohon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Jedná se o čistou energii     jako odpadní látka je odváděna voda v plynném skupenství      velmi šetrný k životnímu prostředí</a:t>
            </a:r>
          </a:p>
          <a:p>
            <a:pPr lvl="1"/>
            <a:r>
              <a:rPr lang="cs-CZ" dirty="0" smtClean="0"/>
              <a:t>Velké zásoby     průmyslově se získává elektrolýzou vody –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 smtClean="0"/>
              <a:t>O </a:t>
            </a:r>
            <a:r>
              <a:rPr lang="pt-BR" dirty="0"/>
              <a:t>→ </a:t>
            </a:r>
            <a:r>
              <a:rPr lang="pt-BR" dirty="0" smtClean="0"/>
              <a:t>2H</a:t>
            </a:r>
            <a:r>
              <a:rPr lang="pt-BR" baseline="-25000" dirty="0" smtClean="0"/>
              <a:t>2</a:t>
            </a:r>
            <a:r>
              <a:rPr lang="pt-BR" dirty="0"/>
              <a:t> + </a:t>
            </a:r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endParaRPr lang="cs-CZ" baseline="-25000" dirty="0" smtClean="0"/>
          </a:p>
          <a:p>
            <a:pPr lvl="1"/>
            <a:r>
              <a:rPr lang="cs-CZ" dirty="0" smtClean="0"/>
              <a:t>Snadné/bezpečné doplnění nádrže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Vysoce výbušný (v historii exploze vzducholodí)</a:t>
            </a:r>
          </a:p>
          <a:p>
            <a:pPr lvl="1"/>
            <a:r>
              <a:rPr lang="cs-CZ" dirty="0" smtClean="0"/>
              <a:t>Složité skladování</a:t>
            </a:r>
          </a:p>
          <a:p>
            <a:pPr lvl="1"/>
            <a:r>
              <a:rPr lang="cs-CZ" dirty="0" smtClean="0"/>
              <a:t>Extrémně drahá/neefektivní výroba      poměr energie potřebné na výrobu a energie získané je pouhých 15%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283968" y="227687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5868000" y="25920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844000" y="3312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670354" y="5589240"/>
            <a:ext cx="2697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C:\Users\David\Pictures\sdssd\hydrogencar kopi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7" y="1628800"/>
            <a:ext cx="76738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Vodíkový pohon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Využíván vozidly 2 způsoby:</a:t>
            </a:r>
          </a:p>
          <a:p>
            <a:pPr lvl="1"/>
            <a:r>
              <a:rPr lang="cs-CZ" dirty="0" smtClean="0"/>
              <a:t>Ve spalovacím motoru</a:t>
            </a:r>
          </a:p>
          <a:p>
            <a:pPr lvl="1"/>
            <a:r>
              <a:rPr lang="cs-CZ" dirty="0" smtClean="0"/>
              <a:t>V palivových článcích</a:t>
            </a:r>
          </a:p>
          <a:p>
            <a:endParaRPr lang="cs-CZ" dirty="0"/>
          </a:p>
          <a:p>
            <a:r>
              <a:rPr lang="cs-CZ" dirty="0" smtClean="0"/>
              <a:t>Spalovací motor      spalování vodíku</a:t>
            </a:r>
          </a:p>
          <a:p>
            <a:pPr lvl="1"/>
            <a:r>
              <a:rPr lang="cs-CZ" dirty="0" smtClean="0"/>
              <a:t>Výhody:</a:t>
            </a:r>
          </a:p>
          <a:p>
            <a:pPr lvl="2"/>
            <a:r>
              <a:rPr lang="cs-CZ" dirty="0" smtClean="0"/>
              <a:t>Dobrá zápalnost paliva       stabilní plamen</a:t>
            </a:r>
          </a:p>
          <a:p>
            <a:pPr lvl="2"/>
            <a:r>
              <a:rPr lang="cs-CZ" dirty="0" smtClean="0"/>
              <a:t>Vzniká čistá vodní pára</a:t>
            </a:r>
          </a:p>
          <a:p>
            <a:pPr lvl="1"/>
            <a:r>
              <a:rPr lang="cs-CZ" dirty="0" smtClean="0"/>
              <a:t>Nevýhody:</a:t>
            </a:r>
          </a:p>
          <a:p>
            <a:pPr lvl="2"/>
            <a:r>
              <a:rPr lang="cs-CZ" dirty="0" smtClean="0"/>
              <a:t>Malá výhřevnost</a:t>
            </a:r>
          </a:p>
          <a:p>
            <a:pPr lvl="2"/>
            <a:r>
              <a:rPr lang="cs-CZ" dirty="0" smtClean="0"/>
              <a:t>Motory musí být speciálně upraveny pro tento typ paliva</a:t>
            </a:r>
          </a:p>
          <a:p>
            <a:pPr lvl="2"/>
            <a:r>
              <a:rPr lang="cs-CZ" dirty="0" smtClean="0"/>
              <a:t>Při nedostatečném kompresním poměru může dojít k zášlehům plamenů do sacího potrubí       snížení životnosti motoru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131840" y="335699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996000" y="4032000"/>
            <a:ext cx="2739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360324" y="587727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 descr="C:\Users\David\Pictures\sdssd\200912201622_auto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1" y="1379301"/>
            <a:ext cx="7564499" cy="50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Vodíkový pohon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Palivové články</a:t>
            </a:r>
          </a:p>
          <a:p>
            <a:pPr lvl="1"/>
            <a:r>
              <a:rPr lang="cs-CZ" dirty="0" smtClean="0"/>
              <a:t>V průběhu procesu dochází k uvolnění chemické energie z vodíkového paliva, a k její následné přeměně na energii elektrickou, která dobíjí akumulátor elektromotoru</a:t>
            </a:r>
          </a:p>
          <a:p>
            <a:pPr lvl="1"/>
            <a:r>
              <a:rPr lang="cs-CZ" dirty="0" smtClean="0"/>
              <a:t>Existuje mnoho druhů:</a:t>
            </a:r>
          </a:p>
          <a:p>
            <a:pPr lvl="2"/>
            <a:r>
              <a:rPr lang="cs-CZ" dirty="0" smtClean="0"/>
              <a:t>Lze třídit dle provozní teploty na nízkoteplotní a vysokoteplotní</a:t>
            </a:r>
          </a:p>
          <a:p>
            <a:pPr lvl="2"/>
            <a:r>
              <a:rPr lang="cs-CZ" dirty="0" smtClean="0"/>
              <a:t>Lze třídit dle použitého elektrolytu</a:t>
            </a:r>
            <a:endParaRPr lang="cs-CZ" dirty="0"/>
          </a:p>
        </p:txBody>
      </p:sp>
      <p:pic>
        <p:nvPicPr>
          <p:cNvPr id="15362" name="Picture 2" descr="C:\Users\David\Pictures\sdssd\vodíkový poh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0208"/>
            <a:ext cx="6912768" cy="46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1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Elektromobily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Dopravní prostředky, které jako svůj pohon využívají čistou elektrickou energii       </a:t>
            </a:r>
            <a:r>
              <a:rPr lang="cs-CZ" sz="2000" dirty="0" smtClean="0"/>
              <a:t>akumulátor</a:t>
            </a:r>
            <a:r>
              <a:rPr lang="cs-CZ" dirty="0" smtClean="0"/>
              <a:t> (podobné jako spotřební elektronika – mobily, tablety…), avšak zde je akumulátor značně poupraven, aby splňoval požadavky pro co nejdelší pohon vozidla        vysoká kapacita – dle kapacity lze určit dojezd vozidla</a:t>
            </a:r>
          </a:p>
          <a:p>
            <a:r>
              <a:rPr lang="cs-CZ" dirty="0" smtClean="0"/>
              <a:t>Mnoho druhů akumulátorů       olověný, </a:t>
            </a:r>
            <a:r>
              <a:rPr lang="cs-CZ" dirty="0" err="1" smtClean="0"/>
              <a:t>Li</a:t>
            </a:r>
            <a:r>
              <a:rPr lang="cs-CZ" dirty="0" smtClean="0"/>
              <a:t>-ion, </a:t>
            </a:r>
            <a:r>
              <a:rPr lang="cs-CZ" dirty="0" err="1" smtClean="0"/>
              <a:t>Li-pol</a:t>
            </a:r>
            <a:r>
              <a:rPr lang="cs-CZ" dirty="0" smtClean="0"/>
              <a:t>, </a:t>
            </a:r>
            <a:r>
              <a:rPr lang="cs-CZ" dirty="0" err="1" smtClean="0"/>
              <a:t>NiMH</a:t>
            </a:r>
            <a:r>
              <a:rPr lang="cs-CZ" dirty="0" smtClean="0"/>
              <a:t>…</a:t>
            </a:r>
          </a:p>
          <a:p>
            <a:r>
              <a:rPr lang="cs-CZ" dirty="0" smtClean="0"/>
              <a:t>Elektromobily využívány především ve velkoměstech (malá rychlost, malá vzdálenost dojezdu - na jedno dobití cca 100 km)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796873" y="221209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3995936" y="371703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716016" y="45091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C:\Users\David\Pictures\sdssd\elektromob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488832" cy="481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čemu alternativní paliva a zdroje energie?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Ropa ovládající světovou ekonomiku        neustálé boje o její vlastnictví vedou civilizaci spíše do záhuby (nedostatek ropy       cenové šoky), jedná se o zdroj, který se stále velmi obtížněji získává a pomalu dochází k jejímu </a:t>
            </a:r>
            <a:r>
              <a:rPr lang="cs-CZ" dirty="0"/>
              <a:t>ú</a:t>
            </a:r>
            <a:r>
              <a:rPr lang="cs-CZ" dirty="0" smtClean="0"/>
              <a:t>plnému vytěžení (dnes jsou zásoby přibližně na dalších 50-60 let)      co pak, až ropa dojde?</a:t>
            </a:r>
          </a:p>
          <a:p>
            <a:r>
              <a:rPr lang="cs-CZ" dirty="0" smtClean="0"/>
              <a:t>Úspora peněz</a:t>
            </a:r>
          </a:p>
          <a:p>
            <a:r>
              <a:rPr lang="cs-CZ" dirty="0" smtClean="0"/>
              <a:t>Šetrnější k přírodě – těžba ropy nevratně poškozuje ekosystém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012160" y="184482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4355976" y="26369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732240" y="371703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2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Elektromobily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Nevylučovány žádné emise</a:t>
            </a:r>
          </a:p>
          <a:p>
            <a:pPr lvl="1"/>
            <a:r>
              <a:rPr lang="cs-CZ" dirty="0" smtClean="0"/>
              <a:t>Minimální hlučnost</a:t>
            </a:r>
          </a:p>
          <a:p>
            <a:pPr lvl="1"/>
            <a:r>
              <a:rPr lang="cs-CZ" dirty="0" smtClean="0"/>
              <a:t>Velmi snadná údržba</a:t>
            </a:r>
          </a:p>
          <a:p>
            <a:pPr lvl="1"/>
            <a:r>
              <a:rPr lang="cs-CZ" dirty="0" smtClean="0"/>
              <a:t>V porovnání se spalovacími motory mnohonásobně levnější provoz</a:t>
            </a:r>
          </a:p>
          <a:p>
            <a:pPr lvl="1"/>
            <a:r>
              <a:rPr lang="cs-CZ" dirty="0" smtClean="0"/>
              <a:t>Velmi dobrá účinnost        až 90%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Vysoká pořizovací cena</a:t>
            </a:r>
          </a:p>
          <a:p>
            <a:pPr lvl="1"/>
            <a:r>
              <a:rPr lang="cs-CZ" dirty="0" smtClean="0"/>
              <a:t>Akumulátor značně navyšuje hmotnost automobilu</a:t>
            </a:r>
          </a:p>
          <a:p>
            <a:pPr lvl="1"/>
            <a:r>
              <a:rPr lang="cs-CZ" dirty="0" smtClean="0"/>
              <a:t>Pomalé nabití akumulátoru</a:t>
            </a:r>
          </a:p>
          <a:p>
            <a:pPr lvl="1"/>
            <a:r>
              <a:rPr lang="cs-CZ" dirty="0" smtClean="0"/>
              <a:t>Nízký dojezd na jedno dobití (cca 100 km)</a:t>
            </a:r>
            <a:endParaRPr lang="cs-CZ" dirty="0"/>
          </a:p>
          <a:p>
            <a:pPr lvl="1"/>
            <a:r>
              <a:rPr lang="cs-CZ" dirty="0" smtClean="0"/>
              <a:t>Nízká maximální rychlost, pomalé zrychlení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923928" y="390767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C:\Users\David\Pictures\sdssd\rychlonab_jen__sta___p_t_minut_a_elektromobil_m__e_4cee433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7272808" cy="514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Hybridní pohon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Toto označení se používá pro pohony, jež v sobě kombinují více než jeden zdroj energie</a:t>
            </a:r>
          </a:p>
          <a:p>
            <a:r>
              <a:rPr lang="cs-CZ" dirty="0" smtClean="0"/>
              <a:t>Nejčastější kombinací je kombinace spalovacího motoru a elektromotoru       během procesů spalovacího motoru se jako vedlejší látka získává elektrická energie, která se ukládá do akumulátoru       výrazné snížení provozovacích nákladů</a:t>
            </a:r>
          </a:p>
          <a:p>
            <a:r>
              <a:rPr lang="cs-CZ" dirty="0" smtClean="0"/>
              <a:t>Základní typy hybridních motorů:</a:t>
            </a:r>
          </a:p>
          <a:p>
            <a:pPr lvl="1"/>
            <a:r>
              <a:rPr lang="cs-CZ" dirty="0" smtClean="0"/>
              <a:t>Spalovací motor + elektromotor</a:t>
            </a:r>
          </a:p>
          <a:p>
            <a:pPr lvl="1"/>
            <a:r>
              <a:rPr lang="cs-CZ" dirty="0" smtClean="0"/>
              <a:t>Spalovací motor + externí přívod elektrické energie (př. trolej)</a:t>
            </a:r>
          </a:p>
          <a:p>
            <a:pPr lvl="1"/>
            <a:r>
              <a:rPr lang="cs-CZ" dirty="0" smtClean="0"/>
              <a:t>Spalovací motor + setrvač</a:t>
            </a:r>
            <a:r>
              <a:rPr lang="cs-CZ" dirty="0"/>
              <a:t>n</a:t>
            </a:r>
            <a:r>
              <a:rPr lang="cs-CZ" dirty="0" smtClean="0"/>
              <a:t>ík</a:t>
            </a:r>
          </a:p>
          <a:p>
            <a:pPr lvl="1"/>
            <a:r>
              <a:rPr lang="cs-CZ" dirty="0" smtClean="0"/>
              <a:t>Spalovací motor + generátor</a:t>
            </a:r>
          </a:p>
          <a:p>
            <a:pPr lvl="1"/>
            <a:r>
              <a:rPr lang="cs-CZ" dirty="0" smtClean="0"/>
              <a:t>Lidská síla + elektromotor (př. elektro-kolo)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936444" y="27809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7524000" y="3384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04000" y="37080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C:\Users\David\Pictures\sdssd\McLaren_P1_plug-in_hybrid_2013_oficialni_data_10_50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" y="1650450"/>
            <a:ext cx="7452376" cy="48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Hybridní pohon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Dělení:</a:t>
            </a:r>
          </a:p>
          <a:p>
            <a:pPr lvl="1"/>
            <a:r>
              <a:rPr lang="cs-CZ" dirty="0" smtClean="0"/>
              <a:t>Sériové hybridní pohony – pohon je zajišťován pouze procesy elektromotoru</a:t>
            </a:r>
          </a:p>
          <a:p>
            <a:pPr lvl="1"/>
            <a:r>
              <a:rPr lang="cs-CZ" dirty="0" smtClean="0"/>
              <a:t>Smíšené hybridní pohony – spalovací motor pohání kola a současně vyrábí elektrickou energii</a:t>
            </a:r>
          </a:p>
          <a:p>
            <a:pPr lvl="1"/>
            <a:r>
              <a:rPr lang="cs-CZ" dirty="0" smtClean="0"/>
              <a:t>Paralelní smíšené pohony – mezi spalovací motor a převodovku dána třetí spojka s elektromotorem      vozidlo je poháněno buď spalovacím motorem, nebo elektromotorem, avšak nikoliv souběžně oběma způsoby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7092280" y="4003382"/>
            <a:ext cx="432048" cy="1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935596" y="4293096"/>
            <a:ext cx="1800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C:\Users\David\Pictures\sdssd\Hsd-schni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56084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Hybridní pohon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Využíváním uvolněné elektrické energie se razantně snižují provozní náklady</a:t>
            </a:r>
          </a:p>
          <a:p>
            <a:pPr lvl="1"/>
            <a:r>
              <a:rPr lang="cs-CZ" dirty="0" smtClean="0"/>
              <a:t>Nižší hlučnost motoru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Automobily s těmito typy motorů mají vysokou pořizovací cenu</a:t>
            </a:r>
          </a:p>
          <a:p>
            <a:pPr lvl="1"/>
            <a:r>
              <a:rPr lang="cs-CZ" dirty="0" smtClean="0"/>
              <a:t>Kombinace více typů pohonů      vyšší hmotnost, zmenšený úložný prostor</a:t>
            </a:r>
          </a:p>
          <a:p>
            <a:pPr lvl="1"/>
            <a:r>
              <a:rPr lang="cs-CZ" dirty="0" smtClean="0"/>
              <a:t>Relativně vysoká poruchovost vozidel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788024" y="45091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David\Pictures\sdssd\V60hyb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72008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Prohlašujeme, že tento projekt vznikl  na základě společné spolupráce a informací, které jsme načerpali z uvedených zdrojů</a:t>
            </a:r>
          </a:p>
        </p:txBody>
      </p:sp>
    </p:spTree>
    <p:extLst>
      <p:ext uri="{BB962C8B-B14F-4D97-AF65-F5344CB8AC3E}">
        <p14:creationId xmlns:p14="http://schemas.microsoft.com/office/powerpoint/2010/main" val="36684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http://www.nazeleno.cz/lpg.dic</a:t>
            </a:r>
            <a:endParaRPr lang="cs-CZ" dirty="0"/>
          </a:p>
          <a:p>
            <a:r>
              <a:rPr lang="cs-CZ" dirty="0" smtClean="0"/>
              <a:t>‎</a:t>
            </a:r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://cs.wikipedia.org/wiki/Bionafta</a:t>
            </a:r>
            <a:endParaRPr lang="cs-CZ" dirty="0"/>
          </a:p>
          <a:p>
            <a:r>
              <a:rPr lang="cs-CZ" dirty="0">
                <a:hlinkClick r:id="rId4"/>
              </a:rPr>
              <a:t>http://cs.wikipedia.org/wiki/Bioethanol</a:t>
            </a:r>
            <a:endParaRPr lang="cs-CZ" dirty="0"/>
          </a:p>
          <a:p>
            <a:r>
              <a:rPr lang="cs-CZ" dirty="0" smtClean="0"/>
              <a:t>‎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www.nazeleno.cz/elektromobil.dic</a:t>
            </a:r>
            <a:endParaRPr lang="cs-CZ" dirty="0" smtClean="0"/>
          </a:p>
          <a:p>
            <a:r>
              <a:rPr lang="cs-CZ" dirty="0">
                <a:hlinkClick r:id="rId6"/>
              </a:rPr>
              <a:t>http://www.cng.cz/cs/vyhody-cng/</a:t>
            </a:r>
            <a:endParaRPr lang="cs-CZ" dirty="0"/>
          </a:p>
          <a:p>
            <a:r>
              <a:rPr lang="cs-CZ" dirty="0" smtClean="0"/>
              <a:t>‎</a:t>
            </a:r>
            <a:r>
              <a:rPr lang="cs-CZ" dirty="0" smtClean="0">
                <a:hlinkClick r:id="rId7"/>
              </a:rPr>
              <a:t>http</a:t>
            </a:r>
            <a:r>
              <a:rPr lang="cs-CZ" dirty="0">
                <a:hlinkClick r:id="rId7"/>
              </a:rPr>
              <a:t>://www.biodiesel.cz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r>
              <a:rPr lang="cs-CZ" dirty="0">
                <a:hlinkClick r:id="rId8"/>
              </a:rPr>
              <a:t>http://www.zemniplyn.cz/plyn/</a:t>
            </a:r>
            <a:endParaRPr lang="cs-CZ" dirty="0"/>
          </a:p>
          <a:p>
            <a:r>
              <a:rPr lang="cs-CZ" dirty="0">
                <a:hlinkClick r:id="rId9"/>
              </a:rPr>
              <a:t>http://technet.idnes.cz/jak-se-vyrabi-palivo-budoucnosti-vodik-pro-auta-i-elektroniku-p6d-/</a:t>
            </a:r>
            <a:r>
              <a:rPr lang="cs-CZ" dirty="0" smtClean="0">
                <a:hlinkClick r:id="rId9"/>
              </a:rPr>
              <a:t>tec_technika.aspx?c=A080127_234744_tec_technika_vse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</a:t>
            </a:r>
            <a:r>
              <a:rPr lang="cs-CZ" dirty="0">
                <a:hlinkClick r:id="rId10"/>
              </a:rPr>
              <a:t>://</a:t>
            </a:r>
            <a:r>
              <a:rPr lang="cs-CZ" dirty="0" smtClean="0">
                <a:hlinkClick r:id="rId10"/>
              </a:rPr>
              <a:t>www.kvetenacr.cz/detail.asp?IDdetail=172</a:t>
            </a:r>
            <a:endParaRPr lang="cs-CZ" dirty="0" smtClean="0"/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auto-plyn-lpg.cz/informace-o-lpg</a:t>
            </a:r>
            <a:endParaRPr lang="cs-CZ" dirty="0"/>
          </a:p>
          <a:p>
            <a:r>
              <a:rPr lang="cs-CZ" dirty="0" smtClean="0"/>
              <a:t>‎</a:t>
            </a:r>
            <a:r>
              <a:rPr lang="cs-CZ" dirty="0" smtClean="0">
                <a:hlinkClick r:id="rId12"/>
              </a:rPr>
              <a:t>http</a:t>
            </a:r>
            <a:r>
              <a:rPr lang="cs-CZ" dirty="0">
                <a:hlinkClick r:id="rId12"/>
              </a:rPr>
              <a:t>://www.calpg.cz/</a:t>
            </a:r>
            <a:endParaRPr lang="cs-CZ" dirty="0"/>
          </a:p>
          <a:p>
            <a:r>
              <a:rPr lang="cs-CZ" dirty="0">
                <a:hlinkClick r:id="rId13"/>
              </a:rPr>
              <a:t>http://stary.biom.cz/sborniky/sb98PrPetr/sb98PrPetr_kunt.html</a:t>
            </a:r>
            <a:endParaRPr lang="cs-CZ" dirty="0"/>
          </a:p>
          <a:p>
            <a:r>
              <a:rPr lang="cs-CZ" dirty="0">
                <a:hlinkClick r:id="rId14"/>
              </a:rPr>
              <a:t>http://www.energetika.cz/index.php?id=171</a:t>
            </a:r>
            <a:endParaRPr lang="cs-CZ" dirty="0"/>
          </a:p>
          <a:p>
            <a:r>
              <a:rPr lang="cs-CZ" dirty="0" smtClean="0"/>
              <a:t>‎</a:t>
            </a:r>
            <a:r>
              <a:rPr lang="cs-CZ" dirty="0" smtClean="0">
                <a:hlinkClick r:id="rId15"/>
              </a:rPr>
              <a:t>http</a:t>
            </a:r>
            <a:r>
              <a:rPr lang="cs-CZ" dirty="0">
                <a:hlinkClick r:id="rId15"/>
              </a:rPr>
              <a:t>://byznys.ihned.cz/c1-23025700-na-stlaceny-zemni-plyn-u-nas-jezdi-temer-tisicovka-vozidel</a:t>
            </a:r>
            <a:endParaRPr lang="cs-CZ" dirty="0"/>
          </a:p>
          <a:p>
            <a:r>
              <a:rPr lang="cs-CZ" dirty="0"/>
              <a:t>VLK, F. Alternativní pohony motorových vozidel. 1. vydání. Brno: Prof. Ing. </a:t>
            </a:r>
            <a:r>
              <a:rPr lang="cs-CZ" dirty="0" smtClean="0"/>
              <a:t>František Vlk</a:t>
            </a:r>
            <a:r>
              <a:rPr lang="cs-CZ" dirty="0"/>
              <a:t>, DrSc., nakladatelství a vydavatelství, 2004. 234s. ISBN 80-239-1602-5</a:t>
            </a:r>
          </a:p>
          <a:p>
            <a:r>
              <a:rPr lang="cs-CZ" dirty="0" smtClean="0"/>
              <a:t>Hudba: </a:t>
            </a:r>
            <a:r>
              <a:rPr lang="cs-CZ" dirty="0" err="1" smtClean="0"/>
              <a:t>Final</a:t>
            </a:r>
            <a:r>
              <a:rPr lang="cs-CZ" dirty="0" smtClean="0"/>
              <a:t> Fantasy XIII-2 Soundtrack – </a:t>
            </a:r>
            <a:r>
              <a:rPr lang="cs-CZ" dirty="0" err="1" smtClean="0"/>
              <a:t>The</a:t>
            </a:r>
            <a:r>
              <a:rPr lang="cs-CZ" dirty="0" smtClean="0"/>
              <a:t> story so far…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4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1506" name="Picture 2" descr="C:\Users\David\Pictures\sdssd\hybri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4000"/>
                    </a14:imgEffect>
                    <a14:imgEffect>
                      <a14:colorTemperature colorTemp="72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paliva a zdroje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Biopaliva ( Bionafta, Bioplyn…)</a:t>
            </a:r>
          </a:p>
          <a:p>
            <a:r>
              <a:rPr lang="cs-CZ" dirty="0" smtClean="0"/>
              <a:t>Stlačený zemní plyn – CNG</a:t>
            </a:r>
          </a:p>
          <a:p>
            <a:r>
              <a:rPr lang="cs-CZ" dirty="0" smtClean="0"/>
              <a:t>Zkapalněný zemní plyn – LNG</a:t>
            </a:r>
          </a:p>
          <a:p>
            <a:r>
              <a:rPr lang="cs-CZ" dirty="0"/>
              <a:t>Zkapalněné uhlovodíkové plyny – </a:t>
            </a:r>
            <a:r>
              <a:rPr lang="cs-CZ" dirty="0" smtClean="0"/>
              <a:t>LPG</a:t>
            </a:r>
          </a:p>
          <a:p>
            <a:r>
              <a:rPr lang="cs-CZ" dirty="0" smtClean="0"/>
              <a:t>Vodíkový pohon</a:t>
            </a:r>
          </a:p>
          <a:p>
            <a:r>
              <a:rPr lang="cs-CZ" dirty="0" smtClean="0"/>
              <a:t>Hybridní pohon</a:t>
            </a:r>
          </a:p>
          <a:p>
            <a:r>
              <a:rPr lang="cs-CZ" dirty="0" smtClean="0"/>
              <a:t>Elektromobil</a:t>
            </a:r>
          </a:p>
        </p:txBody>
      </p:sp>
    </p:spTree>
    <p:extLst>
      <p:ext uri="{BB962C8B-B14F-4D97-AF65-F5344CB8AC3E}">
        <p14:creationId xmlns:p14="http://schemas.microsoft.com/office/powerpoint/2010/main" val="7328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Biopaliva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Jsou taková paliva, která vznikla </a:t>
            </a:r>
            <a:r>
              <a:rPr lang="cs-CZ" dirty="0"/>
              <a:t>cílenou výrobou či přípravou z biomasy a biologického odpadu</a:t>
            </a:r>
          </a:p>
          <a:p>
            <a:r>
              <a:rPr lang="cs-CZ" dirty="0" smtClean="0"/>
              <a:t>Řadí se sem:</a:t>
            </a:r>
          </a:p>
          <a:p>
            <a:pPr lvl="1"/>
            <a:r>
              <a:rPr lang="cs-CZ" dirty="0" smtClean="0"/>
              <a:t>Bionafta</a:t>
            </a:r>
          </a:p>
          <a:p>
            <a:pPr lvl="1"/>
            <a:r>
              <a:rPr lang="cs-CZ" dirty="0" err="1" smtClean="0"/>
              <a:t>Bioethanol</a:t>
            </a:r>
            <a:endParaRPr lang="cs-CZ" dirty="0"/>
          </a:p>
          <a:p>
            <a:pPr lvl="1"/>
            <a:r>
              <a:rPr lang="cs-CZ" dirty="0" smtClean="0"/>
              <a:t>Bioplyn</a:t>
            </a:r>
            <a:endParaRPr lang="cs-CZ" dirty="0"/>
          </a:p>
          <a:p>
            <a:pPr lvl="1"/>
            <a:r>
              <a:rPr lang="cs-CZ" dirty="0" smtClean="0"/>
              <a:t>Bio-ETBE</a:t>
            </a:r>
            <a:endParaRPr lang="cs-CZ" dirty="0"/>
          </a:p>
          <a:p>
            <a:pPr lvl="1"/>
            <a:r>
              <a:rPr lang="cs-CZ" dirty="0" smtClean="0"/>
              <a:t>A další, zatím méně významní zástupci</a:t>
            </a:r>
          </a:p>
        </p:txBody>
      </p:sp>
      <p:pic>
        <p:nvPicPr>
          <p:cNvPr id="1026" name="Picture 2" descr="C:\Users\David\Pictures\sdssd\bionafta-stoj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560840" cy="41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Bionafta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Pod tímto termínem si lze představit metylestery </a:t>
            </a:r>
            <a:r>
              <a:rPr lang="cs-CZ" dirty="0"/>
              <a:t>mastných kyselin (laurová</a:t>
            </a:r>
            <a:r>
              <a:rPr lang="cs-CZ" dirty="0" smtClean="0"/>
              <a:t>, </a:t>
            </a:r>
            <a:r>
              <a:rPr lang="cs-CZ" dirty="0"/>
              <a:t>palmitová</a:t>
            </a:r>
            <a:r>
              <a:rPr lang="cs-CZ" dirty="0" smtClean="0"/>
              <a:t>, </a:t>
            </a:r>
            <a:r>
              <a:rPr lang="cs-CZ" dirty="0"/>
              <a:t>stearová, </a:t>
            </a:r>
            <a:r>
              <a:rPr lang="cs-CZ" dirty="0" smtClean="0"/>
              <a:t>olejová, …)</a:t>
            </a:r>
          </a:p>
          <a:p>
            <a:r>
              <a:rPr lang="cs-CZ" dirty="0" smtClean="0"/>
              <a:t>Používána jako palivo</a:t>
            </a:r>
          </a:p>
          <a:p>
            <a:r>
              <a:rPr lang="cs-CZ" dirty="0" smtClean="0"/>
              <a:t>Vyrábí se tzv. </a:t>
            </a:r>
            <a:r>
              <a:rPr lang="cs-CZ" i="1" dirty="0" err="1"/>
              <a:t>t</a:t>
            </a:r>
            <a:r>
              <a:rPr lang="cs-CZ" i="1" dirty="0" err="1" smtClean="0"/>
              <a:t>ransesterifikací</a:t>
            </a:r>
            <a:r>
              <a:rPr lang="cs-CZ" i="1" dirty="0" smtClean="0"/>
              <a:t>       mísení hydroxidu sodného s </a:t>
            </a:r>
            <a:r>
              <a:rPr lang="cs-CZ" i="1" dirty="0" err="1" smtClean="0"/>
              <a:t>methanolem</a:t>
            </a:r>
            <a:r>
              <a:rPr lang="cs-CZ" i="1" dirty="0" smtClean="0"/>
              <a:t>, takto připravená směs se nadále mísí s olejem vylisovaným ze semen rostlin</a:t>
            </a:r>
          </a:p>
          <a:p>
            <a:r>
              <a:rPr lang="cs-CZ" dirty="0" smtClean="0"/>
              <a:t>Zdrojem 3. složky výroby (oleje) jsou buďto rostliny      rostlinné oleje (řepkový, sójový, slunečnicový, …) a nebo živočichové      živočišné tuky (hovězí lůj, vepřové sádlo, …)</a:t>
            </a:r>
          </a:p>
          <a:p>
            <a:r>
              <a:rPr lang="cs-CZ" dirty="0" smtClean="0"/>
              <a:t>Dnes se cca 80% celosvětové bionafty vyrábí z řepkového oleje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4932040" y="335699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987824" y="508518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380312" y="4437112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96245" y="4770634"/>
            <a:ext cx="2000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David\Pictures\sdssd\Tady_roste_bionaf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4050"/>
            <a:ext cx="7488832" cy="48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Bionafta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MEŘO = </a:t>
            </a:r>
            <a:r>
              <a:rPr lang="cs-CZ" dirty="0" err="1" smtClean="0"/>
              <a:t>methylester</a:t>
            </a:r>
            <a:r>
              <a:rPr lang="cs-CZ" dirty="0" smtClean="0"/>
              <a:t> řepkového oleje (bionafta vyrobená za pomocí řepkového </a:t>
            </a:r>
            <a:r>
              <a:rPr lang="cs-CZ" dirty="0"/>
              <a:t>o</a:t>
            </a:r>
            <a:r>
              <a:rPr lang="cs-CZ" dirty="0" smtClean="0"/>
              <a:t>leje a </a:t>
            </a:r>
            <a:r>
              <a:rPr lang="cs-CZ" dirty="0" err="1" smtClean="0"/>
              <a:t>methanolu</a:t>
            </a:r>
            <a:r>
              <a:rPr lang="cs-CZ" dirty="0" smtClean="0"/>
              <a:t>)</a:t>
            </a:r>
          </a:p>
          <a:p>
            <a:r>
              <a:rPr lang="cs-CZ" dirty="0" smtClean="0"/>
              <a:t>EEŘO = </a:t>
            </a:r>
            <a:r>
              <a:rPr lang="cs-CZ" dirty="0" err="1" smtClean="0"/>
              <a:t>ethylester</a:t>
            </a:r>
            <a:r>
              <a:rPr lang="cs-CZ" dirty="0" smtClean="0"/>
              <a:t> řepkového oleje (</a:t>
            </a:r>
            <a:r>
              <a:rPr lang="cs-CZ" dirty="0" err="1" smtClean="0"/>
              <a:t>methanol</a:t>
            </a:r>
            <a:r>
              <a:rPr lang="cs-CZ" dirty="0" smtClean="0"/>
              <a:t> nahrazen </a:t>
            </a:r>
            <a:r>
              <a:rPr lang="cs-CZ" dirty="0" err="1" smtClean="0"/>
              <a:t>ehanolem</a:t>
            </a:r>
            <a:endParaRPr lang="cs-CZ" dirty="0"/>
          </a:p>
          <a:p>
            <a:r>
              <a:rPr lang="cs-CZ" dirty="0"/>
              <a:t>Výhody použití:</a:t>
            </a:r>
          </a:p>
          <a:p>
            <a:pPr lvl="1"/>
            <a:r>
              <a:rPr lang="cs-CZ" dirty="0"/>
              <a:t>Ve vznětovém motoru lépe hoří       redukovány emise motoru, prachové částice a jiné chemické látky (S, CO</a:t>
            </a:r>
            <a:r>
              <a:rPr lang="cs-CZ" baseline="-25000" dirty="0"/>
              <a:t>2,</a:t>
            </a:r>
            <a:r>
              <a:rPr lang="cs-CZ" dirty="0"/>
              <a:t> aromatické látky)</a:t>
            </a:r>
          </a:p>
          <a:p>
            <a:pPr lvl="1"/>
            <a:r>
              <a:rPr lang="cs-CZ" dirty="0"/>
              <a:t>Bionafta není toxická a je biologicky odbouratelná</a:t>
            </a:r>
          </a:p>
          <a:p>
            <a:pPr lvl="1"/>
            <a:r>
              <a:rPr lang="cs-CZ" dirty="0"/>
              <a:t>Vyráběna z obnovitelných zdrojů</a:t>
            </a:r>
          </a:p>
          <a:p>
            <a:pPr lvl="1"/>
            <a:r>
              <a:rPr lang="cs-CZ" dirty="0"/>
              <a:t>Vysoká mazací schopnost       prodlužování životnosti motoru</a:t>
            </a:r>
          </a:p>
          <a:p>
            <a:r>
              <a:rPr lang="cs-CZ" dirty="0" smtClean="0"/>
              <a:t>Nevýhody použití:</a:t>
            </a:r>
          </a:p>
          <a:p>
            <a:pPr lvl="1"/>
            <a:r>
              <a:rPr lang="cs-CZ" dirty="0" smtClean="0"/>
              <a:t>Celý výrobní proces je velmi energeticky náročný</a:t>
            </a:r>
          </a:p>
          <a:p>
            <a:pPr lvl="1"/>
            <a:r>
              <a:rPr lang="cs-CZ" dirty="0" smtClean="0"/>
              <a:t>Bionafta je silnějším organickým rozpouštědlem než standartní nafta        </a:t>
            </a:r>
            <a:r>
              <a:rPr lang="cs-CZ" sz="2000" dirty="0" smtClean="0"/>
              <a:t>častým používáním dochází k ucpání vstřikovacích ventilů</a:t>
            </a:r>
          </a:p>
          <a:p>
            <a:pPr lvl="1"/>
            <a:r>
              <a:rPr lang="cs-CZ" sz="2000" dirty="0" smtClean="0"/>
              <a:t>Dostane-li se do kontaktu s větším objemem vody může dojít k přeměně bionafty na mastné kyseliny         </a:t>
            </a:r>
            <a:r>
              <a:rPr lang="cs-CZ" sz="1900" dirty="0" smtClean="0"/>
              <a:t>koroze palivového systému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4544743" y="3356992"/>
            <a:ext cx="3152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>
            <a:off x="3923928" y="4509120"/>
            <a:ext cx="3488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763688" y="57332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004048" y="62373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David\Pictures\sdssd\bionaf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7953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Bioethanol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Získává se lihovým kvašením zemědělských plodin (nejčastěji obiloviny, kukuřice, brambory,…) </a:t>
            </a:r>
          </a:p>
          <a:p>
            <a:r>
              <a:rPr lang="cs-CZ" dirty="0" smtClean="0"/>
              <a:t>Při použití jako paliva má nízkou výhřevnost   znatelně se zvýší spotřeba paliva</a:t>
            </a:r>
          </a:p>
          <a:p>
            <a:r>
              <a:rPr lang="cs-CZ" dirty="0" smtClean="0"/>
              <a:t>Působí velmi agresivně na plasty/pryže, po dobu užívání může docházet ke korozi příslušenství motoru – této korozi lze zabránit přidáním </a:t>
            </a:r>
            <a:r>
              <a:rPr lang="cs-CZ" i="1" dirty="0" smtClean="0"/>
              <a:t>inhibitorů (látky/přísady </a:t>
            </a:r>
            <a:r>
              <a:rPr lang="cs-CZ" i="1" dirty="0"/>
              <a:t>zpomalující nebo zcela </a:t>
            </a:r>
            <a:r>
              <a:rPr lang="cs-CZ" i="1" dirty="0" smtClean="0"/>
              <a:t>zastavující reakci, v tomto případě korozi příslušenství)</a:t>
            </a:r>
          </a:p>
          <a:p>
            <a:r>
              <a:rPr lang="cs-CZ" dirty="0" err="1" smtClean="0"/>
              <a:t>Bioethanol</a:t>
            </a:r>
            <a:r>
              <a:rPr lang="cs-CZ" dirty="0" smtClean="0"/>
              <a:t> v porovnání s naftou má nižší cetanové číslo, mnohonásobně menší mazací schopnost a nižší výhřevnost</a:t>
            </a:r>
          </a:p>
          <a:p>
            <a:r>
              <a:rPr lang="cs-CZ" dirty="0" err="1" smtClean="0"/>
              <a:t>Bioethanol</a:t>
            </a:r>
            <a:r>
              <a:rPr lang="cs-CZ" dirty="0" smtClean="0"/>
              <a:t> v porovnání s benzinem má vysoké oktanové číslo a nižší výhřevnost </a:t>
            </a: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7092280" y="316800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602002" y="3494541"/>
            <a:ext cx="2076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660232" y="24928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40000" y="2808000"/>
            <a:ext cx="2562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David\Pictures\sdssd\what-is-ethanol-made-fr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5765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Stlačený zemní plyn - CNG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CNG – </a:t>
            </a:r>
            <a:r>
              <a:rPr lang="cs-CZ" sz="2000" dirty="0" smtClean="0"/>
              <a:t>anglická zkratka „</a:t>
            </a:r>
            <a:r>
              <a:rPr lang="cs-CZ" sz="2000" dirty="0" err="1" smtClean="0"/>
              <a:t>Compressed</a:t>
            </a:r>
            <a:r>
              <a:rPr lang="cs-CZ" sz="2000" dirty="0" smtClean="0"/>
              <a:t> Natural </a:t>
            </a:r>
            <a:r>
              <a:rPr lang="cs-CZ" sz="2000" dirty="0" err="1" smtClean="0"/>
              <a:t>Gas</a:t>
            </a:r>
            <a:r>
              <a:rPr lang="cs-CZ" sz="2000" dirty="0" smtClean="0"/>
              <a:t>“</a:t>
            </a:r>
            <a:r>
              <a:rPr lang="cs-CZ" dirty="0" smtClean="0"/>
              <a:t> =  	„stlačený přírodní plyn“</a:t>
            </a:r>
          </a:p>
          <a:p>
            <a:r>
              <a:rPr lang="cs-CZ" dirty="0" smtClean="0"/>
              <a:t>Jedná se o jeden z alternativních pohonů automobilů</a:t>
            </a:r>
          </a:p>
          <a:p>
            <a:r>
              <a:rPr lang="cs-CZ" dirty="0" smtClean="0"/>
              <a:t>V nádrži se nachází stlačený zemní plyn pod tlakem 20 </a:t>
            </a:r>
            <a:r>
              <a:rPr lang="cs-CZ" dirty="0" err="1" smtClean="0"/>
              <a:t>MPa</a:t>
            </a:r>
            <a:r>
              <a:rPr lang="cs-CZ" dirty="0" smtClean="0"/>
              <a:t> (může být i 22, 25 </a:t>
            </a:r>
            <a:r>
              <a:rPr lang="cs-CZ" dirty="0" err="1" smtClean="0"/>
              <a:t>MPa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Nádrže jsou vybaveny ventily, které zabraňují přetlakování/výbuchu nádrže</a:t>
            </a:r>
          </a:p>
          <a:p>
            <a:r>
              <a:rPr lang="cs-CZ" dirty="0" smtClean="0"/>
              <a:t>Tento pohon lze používat souběžně s benzinem, naftou i LPG       hlavně u zážehových motorů</a:t>
            </a:r>
          </a:p>
          <a:p>
            <a:r>
              <a:rPr lang="cs-CZ" dirty="0" smtClean="0"/>
              <a:t>Dříve se využíval převážně u autobusů MHD, ale dnes se ním lze setkat i v osobních automobilech (láhve umístěny na podvozku – nově, dříve umístěny v zavazadlovém prostoru – nepraktické)</a:t>
            </a:r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55776" y="47971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David\Pictures\sdssd\cng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374924" cy="50405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36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Stlačený zemní plyn - CNG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Výhody užívání CNG:</a:t>
            </a:r>
          </a:p>
          <a:p>
            <a:pPr lvl="1"/>
            <a:r>
              <a:rPr lang="cs-CZ" dirty="0"/>
              <a:t>Minimální zatížení životního prostředí – produkuje se velmi málo CO</a:t>
            </a:r>
            <a:r>
              <a:rPr lang="cs-CZ" baseline="-25000" dirty="0"/>
              <a:t>2, </a:t>
            </a:r>
            <a:r>
              <a:rPr lang="cs-CZ" dirty="0"/>
              <a:t>skoro žádné nežádoucí chemické látky</a:t>
            </a:r>
          </a:p>
          <a:p>
            <a:pPr lvl="1"/>
            <a:r>
              <a:rPr lang="cs-CZ" dirty="0"/>
              <a:t>Cena je mnohonásobně nižší než cena běžně používaných pohonných hmot</a:t>
            </a:r>
          </a:p>
          <a:p>
            <a:pPr lvl="1"/>
            <a:r>
              <a:rPr lang="cs-CZ" dirty="0"/>
              <a:t>Vysoké oktanové číslo      šetrný k motoru</a:t>
            </a:r>
          </a:p>
          <a:p>
            <a:pPr lvl="1"/>
            <a:r>
              <a:rPr lang="cs-CZ" dirty="0"/>
              <a:t>Motor není hlučný jako v případě benzínového motoru</a:t>
            </a:r>
          </a:p>
          <a:p>
            <a:r>
              <a:rPr lang="cs-CZ" dirty="0" smtClean="0"/>
              <a:t>Nevýhody užívání CNG:</a:t>
            </a:r>
          </a:p>
          <a:p>
            <a:pPr lvl="1"/>
            <a:r>
              <a:rPr lang="cs-CZ" dirty="0" smtClean="0"/>
              <a:t>Palivové nádrže jsou prostorově velmi výrazné      zmenšení zavazadlového prostoru (dnes problém méně markantní z důvodu umístění nádrží na podvozku, zde je naopak riziko proražení nádrže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923928" y="378904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6948264" y="515719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899592" y="54452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David\Pictures\sdssd\455829-CNG-1351036001-153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3040"/>
            <a:ext cx="7488832" cy="4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1484</TotalTime>
  <Words>1489</Words>
  <Application>Microsoft Office PowerPoint</Application>
  <PresentationFormat>Předvádění na obrazovce (4:3)</PresentationFormat>
  <Paragraphs>209</Paragraphs>
  <Slides>26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Arkýř</vt:lpstr>
      <vt:lpstr>Nové druhy paliv a nové zdroje energie pro dopravu</vt:lpstr>
      <vt:lpstr>K čemu alternativní paliva a zdroje energie?</vt:lpstr>
      <vt:lpstr>Alternativní paliva a zdroje energie</vt:lpstr>
      <vt:lpstr>Biopaliva</vt:lpstr>
      <vt:lpstr>Bionafta</vt:lpstr>
      <vt:lpstr>Bionafta</vt:lpstr>
      <vt:lpstr>Bioethanol</vt:lpstr>
      <vt:lpstr>Stlačený zemní plyn - CNG</vt:lpstr>
      <vt:lpstr>Stlačený zemní plyn - CNG</vt:lpstr>
      <vt:lpstr>Zkapalněný zemní plyn - LNG</vt:lpstr>
      <vt:lpstr>Zkapalněný zemní plyn - LNG</vt:lpstr>
      <vt:lpstr>Zkapalněné uhlovodíkové plyny - LPG</vt:lpstr>
      <vt:lpstr>Zkapalněné uhlovodíkové plyny - LPG</vt:lpstr>
      <vt:lpstr>Zkapalněné uhlovodíkové plyny - LPG</vt:lpstr>
      <vt:lpstr>Vodíkový pohon</vt:lpstr>
      <vt:lpstr>Vodíkový pohon</vt:lpstr>
      <vt:lpstr>Vodíkový pohon</vt:lpstr>
      <vt:lpstr>Vodíkový pohon</vt:lpstr>
      <vt:lpstr>Elektromobily</vt:lpstr>
      <vt:lpstr>Elektromobily</vt:lpstr>
      <vt:lpstr>Hybridní pohon</vt:lpstr>
      <vt:lpstr>Hybridní pohon</vt:lpstr>
      <vt:lpstr>Hybridní pohon</vt:lpstr>
      <vt:lpstr>Prohlášení</vt:lpstr>
      <vt:lpstr>Použité zdroje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</dc:creator>
  <cp:lastModifiedBy>David Jirsa</cp:lastModifiedBy>
  <cp:revision>77</cp:revision>
  <dcterms:created xsi:type="dcterms:W3CDTF">2013-09-18T17:16:03Z</dcterms:created>
  <dcterms:modified xsi:type="dcterms:W3CDTF">2013-09-24T18:31:11Z</dcterms:modified>
</cp:coreProperties>
</file>